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3"/>
  </p:notesMasterIdLst>
  <p:sldIdLst>
    <p:sldId id="256" r:id="rId2"/>
    <p:sldId id="605" r:id="rId3"/>
    <p:sldId id="614" r:id="rId4"/>
    <p:sldId id="615" r:id="rId5"/>
    <p:sldId id="768" r:id="rId6"/>
    <p:sldId id="769" r:id="rId7"/>
    <p:sldId id="770" r:id="rId8"/>
    <p:sldId id="632" r:id="rId9"/>
    <p:sldId id="609" r:id="rId10"/>
    <p:sldId id="631" r:id="rId11"/>
    <p:sldId id="624" r:id="rId12"/>
    <p:sldId id="627" r:id="rId13"/>
    <p:sldId id="621" r:id="rId14"/>
    <p:sldId id="625" r:id="rId15"/>
    <p:sldId id="606" r:id="rId16"/>
    <p:sldId id="610" r:id="rId17"/>
    <p:sldId id="611" r:id="rId18"/>
    <p:sldId id="612" r:id="rId19"/>
    <p:sldId id="613" r:id="rId20"/>
    <p:sldId id="623" r:id="rId21"/>
    <p:sldId id="622" r:id="rId22"/>
    <p:sldId id="626" r:id="rId23"/>
    <p:sldId id="628" r:id="rId24"/>
    <p:sldId id="620" r:id="rId25"/>
    <p:sldId id="634" r:id="rId26"/>
    <p:sldId id="635" r:id="rId27"/>
    <p:sldId id="636" r:id="rId28"/>
    <p:sldId id="771" r:id="rId29"/>
    <p:sldId id="772" r:id="rId30"/>
    <p:sldId id="774" r:id="rId31"/>
    <p:sldId id="775" r:id="rId32"/>
    <p:sldId id="776" r:id="rId33"/>
    <p:sldId id="777" r:id="rId34"/>
    <p:sldId id="778" r:id="rId35"/>
    <p:sldId id="638" r:id="rId36"/>
    <p:sldId id="639" r:id="rId37"/>
    <p:sldId id="640" r:id="rId38"/>
    <p:sldId id="641" r:id="rId39"/>
    <p:sldId id="642" r:id="rId40"/>
    <p:sldId id="643" r:id="rId41"/>
    <p:sldId id="644" r:id="rId42"/>
    <p:sldId id="637" r:id="rId43"/>
    <p:sldId id="645" r:id="rId44"/>
    <p:sldId id="646" r:id="rId45"/>
    <p:sldId id="647" r:id="rId46"/>
    <p:sldId id="657" r:id="rId47"/>
    <p:sldId id="648" r:id="rId48"/>
    <p:sldId id="649" r:id="rId49"/>
    <p:sldId id="650" r:id="rId50"/>
    <p:sldId id="651" r:id="rId51"/>
    <p:sldId id="652" r:id="rId52"/>
    <p:sldId id="653" r:id="rId53"/>
    <p:sldId id="654" r:id="rId54"/>
    <p:sldId id="655" r:id="rId55"/>
    <p:sldId id="656" r:id="rId56"/>
    <p:sldId id="658" r:id="rId57"/>
    <p:sldId id="660" r:id="rId58"/>
    <p:sldId id="659" r:id="rId59"/>
    <p:sldId id="662" r:id="rId60"/>
    <p:sldId id="663" r:id="rId61"/>
    <p:sldId id="664" r:id="rId62"/>
    <p:sldId id="665" r:id="rId63"/>
    <p:sldId id="666" r:id="rId64"/>
    <p:sldId id="667" r:id="rId65"/>
    <p:sldId id="668" r:id="rId66"/>
    <p:sldId id="669" r:id="rId67"/>
    <p:sldId id="670" r:id="rId68"/>
    <p:sldId id="671" r:id="rId69"/>
    <p:sldId id="672" r:id="rId70"/>
    <p:sldId id="673" r:id="rId71"/>
    <p:sldId id="674" r:id="rId72"/>
    <p:sldId id="675" r:id="rId73"/>
    <p:sldId id="676" r:id="rId74"/>
    <p:sldId id="677" r:id="rId75"/>
    <p:sldId id="678" r:id="rId76"/>
    <p:sldId id="679" r:id="rId77"/>
    <p:sldId id="680" r:id="rId78"/>
    <p:sldId id="681" r:id="rId79"/>
    <p:sldId id="682" r:id="rId80"/>
    <p:sldId id="683" r:id="rId81"/>
    <p:sldId id="684" r:id="rId82"/>
    <p:sldId id="685" r:id="rId83"/>
    <p:sldId id="686" r:id="rId84"/>
    <p:sldId id="705" r:id="rId85"/>
    <p:sldId id="687" r:id="rId86"/>
    <p:sldId id="689" r:id="rId87"/>
    <p:sldId id="690" r:id="rId88"/>
    <p:sldId id="706" r:id="rId89"/>
    <p:sldId id="708" r:id="rId90"/>
    <p:sldId id="709" r:id="rId91"/>
    <p:sldId id="710" r:id="rId92"/>
    <p:sldId id="711" r:id="rId93"/>
    <p:sldId id="712" r:id="rId94"/>
    <p:sldId id="713" r:id="rId95"/>
    <p:sldId id="714" r:id="rId96"/>
    <p:sldId id="715" r:id="rId97"/>
    <p:sldId id="716" r:id="rId98"/>
    <p:sldId id="718" r:id="rId99"/>
    <p:sldId id="719" r:id="rId100"/>
    <p:sldId id="720" r:id="rId101"/>
    <p:sldId id="721" r:id="rId102"/>
    <p:sldId id="722" r:id="rId103"/>
    <p:sldId id="723" r:id="rId104"/>
    <p:sldId id="724" r:id="rId105"/>
    <p:sldId id="725" r:id="rId106"/>
    <p:sldId id="726" r:id="rId107"/>
    <p:sldId id="727" r:id="rId108"/>
    <p:sldId id="728" r:id="rId109"/>
    <p:sldId id="729" r:id="rId110"/>
    <p:sldId id="730" r:id="rId111"/>
    <p:sldId id="731" r:id="rId112"/>
    <p:sldId id="732" r:id="rId113"/>
    <p:sldId id="702" r:id="rId114"/>
    <p:sldId id="703" r:id="rId115"/>
    <p:sldId id="704" r:id="rId116"/>
    <p:sldId id="733" r:id="rId117"/>
    <p:sldId id="734" r:id="rId118"/>
    <p:sldId id="735" r:id="rId119"/>
    <p:sldId id="737" r:id="rId120"/>
    <p:sldId id="736" r:id="rId121"/>
    <p:sldId id="738" r:id="rId122"/>
    <p:sldId id="739" r:id="rId123"/>
    <p:sldId id="742" r:id="rId124"/>
    <p:sldId id="743" r:id="rId125"/>
    <p:sldId id="744" r:id="rId126"/>
    <p:sldId id="745" r:id="rId127"/>
    <p:sldId id="746" r:id="rId128"/>
    <p:sldId id="749" r:id="rId129"/>
    <p:sldId id="747" r:id="rId130"/>
    <p:sldId id="748" r:id="rId131"/>
    <p:sldId id="750" r:id="rId132"/>
    <p:sldId id="751" r:id="rId133"/>
    <p:sldId id="752" r:id="rId134"/>
    <p:sldId id="753" r:id="rId135"/>
    <p:sldId id="754" r:id="rId136"/>
    <p:sldId id="755" r:id="rId137"/>
    <p:sldId id="756" r:id="rId138"/>
    <p:sldId id="757" r:id="rId139"/>
    <p:sldId id="758" r:id="rId140"/>
    <p:sldId id="759" r:id="rId141"/>
    <p:sldId id="760" r:id="rId142"/>
    <p:sldId id="761" r:id="rId143"/>
    <p:sldId id="762" r:id="rId144"/>
    <p:sldId id="763" r:id="rId145"/>
    <p:sldId id="764" r:id="rId146"/>
    <p:sldId id="765" r:id="rId147"/>
    <p:sldId id="766" r:id="rId148"/>
    <p:sldId id="767" r:id="rId149"/>
    <p:sldId id="741" r:id="rId150"/>
    <p:sldId id="402" r:id="rId151"/>
    <p:sldId id="594" r:id="rId15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CE72DD33-DD87-438F-8656-F4ECD17BCF77}">
          <p14:sldIdLst>
            <p14:sldId id="256"/>
            <p14:sldId id="605"/>
            <p14:sldId id="614"/>
            <p14:sldId id="615"/>
            <p14:sldId id="768"/>
            <p14:sldId id="769"/>
            <p14:sldId id="770"/>
            <p14:sldId id="632"/>
            <p14:sldId id="609"/>
            <p14:sldId id="631"/>
            <p14:sldId id="624"/>
            <p14:sldId id="627"/>
            <p14:sldId id="621"/>
            <p14:sldId id="625"/>
            <p14:sldId id="606"/>
            <p14:sldId id="610"/>
            <p14:sldId id="611"/>
            <p14:sldId id="612"/>
            <p14:sldId id="613"/>
            <p14:sldId id="623"/>
            <p14:sldId id="622"/>
            <p14:sldId id="626"/>
            <p14:sldId id="628"/>
            <p14:sldId id="620"/>
            <p14:sldId id="634"/>
            <p14:sldId id="635"/>
            <p14:sldId id="636"/>
            <p14:sldId id="771"/>
            <p14:sldId id="772"/>
            <p14:sldId id="774"/>
            <p14:sldId id="775"/>
            <p14:sldId id="776"/>
            <p14:sldId id="777"/>
            <p14:sldId id="778"/>
            <p14:sldId id="638"/>
            <p14:sldId id="639"/>
            <p14:sldId id="640"/>
            <p14:sldId id="641"/>
            <p14:sldId id="642"/>
            <p14:sldId id="643"/>
            <p14:sldId id="644"/>
            <p14:sldId id="637"/>
            <p14:sldId id="645"/>
            <p14:sldId id="646"/>
            <p14:sldId id="647"/>
            <p14:sldId id="657"/>
            <p14:sldId id="648"/>
            <p14:sldId id="649"/>
            <p14:sldId id="650"/>
            <p14:sldId id="651"/>
            <p14:sldId id="652"/>
            <p14:sldId id="653"/>
            <p14:sldId id="654"/>
            <p14:sldId id="655"/>
            <p14:sldId id="656"/>
            <p14:sldId id="658"/>
            <p14:sldId id="660"/>
            <p14:sldId id="659"/>
            <p14:sldId id="662"/>
            <p14:sldId id="663"/>
            <p14:sldId id="664"/>
            <p14:sldId id="665"/>
            <p14:sldId id="666"/>
            <p14:sldId id="667"/>
            <p14:sldId id="668"/>
            <p14:sldId id="669"/>
            <p14:sldId id="670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  <p14:sldId id="685"/>
            <p14:sldId id="686"/>
            <p14:sldId id="705"/>
            <p14:sldId id="687"/>
            <p14:sldId id="689"/>
            <p14:sldId id="690"/>
            <p14:sldId id="706"/>
            <p14:sldId id="708"/>
            <p14:sldId id="709"/>
            <p14:sldId id="710"/>
            <p14:sldId id="711"/>
            <p14:sldId id="712"/>
            <p14:sldId id="713"/>
            <p14:sldId id="714"/>
            <p14:sldId id="715"/>
            <p14:sldId id="716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  <p14:sldId id="726"/>
            <p14:sldId id="727"/>
            <p14:sldId id="728"/>
            <p14:sldId id="729"/>
            <p14:sldId id="730"/>
            <p14:sldId id="731"/>
            <p14:sldId id="732"/>
            <p14:sldId id="702"/>
            <p14:sldId id="703"/>
            <p14:sldId id="704"/>
            <p14:sldId id="733"/>
            <p14:sldId id="734"/>
            <p14:sldId id="735"/>
            <p14:sldId id="737"/>
            <p14:sldId id="736"/>
            <p14:sldId id="738"/>
            <p14:sldId id="739"/>
            <p14:sldId id="742"/>
            <p14:sldId id="743"/>
            <p14:sldId id="744"/>
            <p14:sldId id="745"/>
            <p14:sldId id="746"/>
            <p14:sldId id="749"/>
            <p14:sldId id="747"/>
            <p14:sldId id="748"/>
            <p14:sldId id="750"/>
            <p14:sldId id="751"/>
            <p14:sldId id="752"/>
            <p14:sldId id="753"/>
            <p14:sldId id="754"/>
            <p14:sldId id="755"/>
            <p14:sldId id="756"/>
            <p14:sldId id="757"/>
            <p14:sldId id="758"/>
            <p14:sldId id="759"/>
            <p14:sldId id="760"/>
            <p14:sldId id="761"/>
            <p14:sldId id="762"/>
            <p14:sldId id="763"/>
            <p14:sldId id="764"/>
            <p14:sldId id="765"/>
            <p14:sldId id="766"/>
            <p14:sldId id="767"/>
            <p14:sldId id="741"/>
            <p14:sldId id="402"/>
            <p14:sldId id="5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90198F-98A6-48F3-BBCA-60A80B1634D4}" v="3" dt="2022-10-21T19:50:57.688"/>
    <p1510:client id="{40109FDB-F887-48A9-967B-E0FF6CF983DF}" v="1" dt="2022-11-14T22:22:12.852"/>
    <p1510:client id="{441A7FB1-96F2-4E08-AC57-B6697EA349FB}" v="2" dt="2022-11-06T17:01:53.504"/>
    <p1510:client id="{688422C0-3198-4655-8039-DAFF3618940A}" v="11" dt="2022-11-16T00:32:30.891"/>
    <p1510:client id="{9FA0B6B3-B094-40E3-8F3E-7DE9C272A5A9}" v="24" dt="2022-11-16T19:00:04.4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microsoft.com/office/2015/10/relationships/revisionInfo" Target="revisionInfo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Гость" userId="42d57e403e6e8a5d" providerId="Windows Live" clId="Web-{3D90198F-98A6-48F3-BBCA-60A80B1634D4}"/>
    <pc:docChg chg="modSld sldOrd">
      <pc:chgData name="Гость" userId="42d57e403e6e8a5d" providerId="Windows Live" clId="Web-{3D90198F-98A6-48F3-BBCA-60A80B1634D4}" dt="2022-10-21T19:50:57.688" v="2" actId="1076"/>
      <pc:docMkLst>
        <pc:docMk/>
      </pc:docMkLst>
      <pc:sldChg chg="ord">
        <pc:chgData name="Гость" userId="42d57e403e6e8a5d" providerId="Windows Live" clId="Web-{3D90198F-98A6-48F3-BBCA-60A80B1634D4}" dt="2022-10-21T18:12:12.223" v="0"/>
        <pc:sldMkLst>
          <pc:docMk/>
          <pc:sldMk cId="3798993883" sldId="659"/>
        </pc:sldMkLst>
      </pc:sldChg>
      <pc:sldChg chg="modSp">
        <pc:chgData name="Гость" userId="42d57e403e6e8a5d" providerId="Windows Live" clId="Web-{3D90198F-98A6-48F3-BBCA-60A80B1634D4}" dt="2022-10-21T19:43:08.845" v="1" actId="1076"/>
        <pc:sldMkLst>
          <pc:docMk/>
          <pc:sldMk cId="1014637871" sldId="664"/>
        </pc:sldMkLst>
        <pc:picChg chg="mod">
          <ac:chgData name="Гость" userId="42d57e403e6e8a5d" providerId="Windows Live" clId="Web-{3D90198F-98A6-48F3-BBCA-60A80B1634D4}" dt="2022-10-21T19:43:08.845" v="1" actId="1076"/>
          <ac:picMkLst>
            <pc:docMk/>
            <pc:sldMk cId="1014637871" sldId="664"/>
            <ac:picMk id="4" creationId="{3E8676C1-F375-4820-9879-04016BC6D502}"/>
          </ac:picMkLst>
        </pc:picChg>
      </pc:sldChg>
      <pc:sldChg chg="modSp">
        <pc:chgData name="Гость" userId="42d57e403e6e8a5d" providerId="Windows Live" clId="Web-{3D90198F-98A6-48F3-BBCA-60A80B1634D4}" dt="2022-10-21T19:50:57.688" v="2" actId="1076"/>
        <pc:sldMkLst>
          <pc:docMk/>
          <pc:sldMk cId="1185358693" sldId="665"/>
        </pc:sldMkLst>
        <pc:picChg chg="mod">
          <ac:chgData name="Гость" userId="42d57e403e6e8a5d" providerId="Windows Live" clId="Web-{3D90198F-98A6-48F3-BBCA-60A80B1634D4}" dt="2022-10-21T19:50:57.688" v="2" actId="1076"/>
          <ac:picMkLst>
            <pc:docMk/>
            <pc:sldMk cId="1185358693" sldId="665"/>
            <ac:picMk id="10" creationId="{5894184C-14C6-49A4-A9D1-49223877DB3F}"/>
          </ac:picMkLst>
        </pc:picChg>
      </pc:sldChg>
    </pc:docChg>
  </pc:docChgLst>
  <pc:docChgLst>
    <pc:chgData name="Белянин Никита" userId="42d57e403e6e8a5d" providerId="Windows Live" clId="Web-{9FA0B6B3-B094-40E3-8F3E-7DE9C272A5A9}"/>
    <pc:docChg chg="modSld">
      <pc:chgData name="Белянин Никита" userId="42d57e403e6e8a5d" providerId="Windows Live" clId="Web-{9FA0B6B3-B094-40E3-8F3E-7DE9C272A5A9}" dt="2022-11-16T19:00:04.477" v="23" actId="1076"/>
      <pc:docMkLst>
        <pc:docMk/>
      </pc:docMkLst>
      <pc:sldChg chg="modSp">
        <pc:chgData name="Белянин Никита" userId="42d57e403e6e8a5d" providerId="Windows Live" clId="Web-{9FA0B6B3-B094-40E3-8F3E-7DE9C272A5A9}" dt="2022-11-16T19:00:04.477" v="23" actId="1076"/>
        <pc:sldMkLst>
          <pc:docMk/>
          <pc:sldMk cId="594030456" sldId="747"/>
        </pc:sldMkLst>
        <pc:picChg chg="mod">
          <ac:chgData name="Белянин Никита" userId="42d57e403e6e8a5d" providerId="Windows Live" clId="Web-{9FA0B6B3-B094-40E3-8F3E-7DE9C272A5A9}" dt="2022-11-16T19:00:04.477" v="23" actId="1076"/>
          <ac:picMkLst>
            <pc:docMk/>
            <pc:sldMk cId="594030456" sldId="747"/>
            <ac:picMk id="9" creationId="{636F4DC9-AD46-462B-9F84-AC0D0C457C33}"/>
          </ac:picMkLst>
        </pc:picChg>
      </pc:sldChg>
      <pc:sldChg chg="modSp">
        <pc:chgData name="Белянин Никита" userId="42d57e403e6e8a5d" providerId="Windows Live" clId="Web-{9FA0B6B3-B094-40E3-8F3E-7DE9C272A5A9}" dt="2022-11-16T18:54:28.998" v="19" actId="14100"/>
        <pc:sldMkLst>
          <pc:docMk/>
          <pc:sldMk cId="843247516" sldId="749"/>
        </pc:sldMkLst>
        <pc:picChg chg="mod">
          <ac:chgData name="Белянин Никита" userId="42d57e403e6e8a5d" providerId="Windows Live" clId="Web-{9FA0B6B3-B094-40E3-8F3E-7DE9C272A5A9}" dt="2022-11-16T18:41:00.817" v="2" actId="14100"/>
          <ac:picMkLst>
            <pc:docMk/>
            <pc:sldMk cId="843247516" sldId="749"/>
            <ac:picMk id="5" creationId="{2BCC5F8E-0AA3-4848-AB68-2C6971141629}"/>
          </ac:picMkLst>
        </pc:picChg>
        <pc:picChg chg="mod">
          <ac:chgData name="Белянин Никита" userId="42d57e403e6e8a5d" providerId="Windows Live" clId="Web-{9FA0B6B3-B094-40E3-8F3E-7DE9C272A5A9}" dt="2022-11-16T18:54:28.998" v="19" actId="14100"/>
          <ac:picMkLst>
            <pc:docMk/>
            <pc:sldMk cId="843247516" sldId="749"/>
            <ac:picMk id="7" creationId="{34186F42-DD78-40F2-BFC2-7531B9F675E3}"/>
          </ac:picMkLst>
        </pc:picChg>
      </pc:sldChg>
      <pc:sldChg chg="modSp">
        <pc:chgData name="Белянин Никита" userId="42d57e403e6e8a5d" providerId="Windows Live" clId="Web-{9FA0B6B3-B094-40E3-8F3E-7DE9C272A5A9}" dt="2022-11-16T18:58:42.224" v="21" actId="1076"/>
        <pc:sldMkLst>
          <pc:docMk/>
          <pc:sldMk cId="3218145284" sldId="750"/>
        </pc:sldMkLst>
        <pc:picChg chg="mod">
          <ac:chgData name="Белянин Никита" userId="42d57e403e6e8a5d" providerId="Windows Live" clId="Web-{9FA0B6B3-B094-40E3-8F3E-7DE9C272A5A9}" dt="2022-11-16T18:58:42.224" v="21" actId="1076"/>
          <ac:picMkLst>
            <pc:docMk/>
            <pc:sldMk cId="3218145284" sldId="750"/>
            <ac:picMk id="9" creationId="{D809F247-2D46-46DC-8A6A-7B904DA12740}"/>
          </ac:picMkLst>
        </pc:picChg>
      </pc:sldChg>
    </pc:docChg>
  </pc:docChgLst>
  <pc:docChgLst>
    <pc:chgData name="Белянин Никита" userId="42d57e403e6e8a5d" providerId="Windows Live" clId="Web-{688422C0-3198-4655-8039-DAFF3618940A}"/>
    <pc:docChg chg="modSld">
      <pc:chgData name="Белянин Никита" userId="42d57e403e6e8a5d" providerId="Windows Live" clId="Web-{688422C0-3198-4655-8039-DAFF3618940A}" dt="2022-11-16T00:32:30.891" v="10" actId="14100"/>
      <pc:docMkLst>
        <pc:docMk/>
      </pc:docMkLst>
      <pc:sldChg chg="modSp">
        <pc:chgData name="Белянин Никита" userId="42d57e403e6e8a5d" providerId="Windows Live" clId="Web-{688422C0-3198-4655-8039-DAFF3618940A}" dt="2022-11-16T00:08:44.066" v="5" actId="14100"/>
        <pc:sldMkLst>
          <pc:docMk/>
          <pc:sldMk cId="3254060120" sldId="726"/>
        </pc:sldMkLst>
        <pc:picChg chg="mod">
          <ac:chgData name="Белянин Никита" userId="42d57e403e6e8a5d" providerId="Windows Live" clId="Web-{688422C0-3198-4655-8039-DAFF3618940A}" dt="2022-11-16T00:08:41.159" v="3" actId="14100"/>
          <ac:picMkLst>
            <pc:docMk/>
            <pc:sldMk cId="3254060120" sldId="726"/>
            <ac:picMk id="7" creationId="{A880ED29-C548-46EE-89A2-FD3D2981CF76}"/>
          </ac:picMkLst>
        </pc:picChg>
        <pc:picChg chg="mod">
          <ac:chgData name="Белянин Никита" userId="42d57e403e6e8a5d" providerId="Windows Live" clId="Web-{688422C0-3198-4655-8039-DAFF3618940A}" dt="2022-11-16T00:08:44.066" v="5" actId="14100"/>
          <ac:picMkLst>
            <pc:docMk/>
            <pc:sldMk cId="3254060120" sldId="726"/>
            <ac:picMk id="9" creationId="{4F030BAB-7483-42C3-A321-8BEDE48B6FDC}"/>
          </ac:picMkLst>
        </pc:picChg>
      </pc:sldChg>
      <pc:sldChg chg="modSp">
        <pc:chgData name="Белянин Никита" userId="42d57e403e6e8a5d" providerId="Windows Live" clId="Web-{688422C0-3198-4655-8039-DAFF3618940A}" dt="2022-11-16T00:32:30.891" v="10" actId="14100"/>
        <pc:sldMkLst>
          <pc:docMk/>
          <pc:sldMk cId="2983788294" sldId="727"/>
        </pc:sldMkLst>
        <pc:picChg chg="mod">
          <ac:chgData name="Белянин Никита" userId="42d57e403e6e8a5d" providerId="Windows Live" clId="Web-{688422C0-3198-4655-8039-DAFF3618940A}" dt="2022-11-16T00:32:30.891" v="10" actId="14100"/>
          <ac:picMkLst>
            <pc:docMk/>
            <pc:sldMk cId="2983788294" sldId="727"/>
            <ac:picMk id="4" creationId="{93326AE7-4E97-45A7-B4EF-BC34EC78C590}"/>
          </ac:picMkLst>
        </pc:picChg>
      </pc:sldChg>
      <pc:sldChg chg="modSp">
        <pc:chgData name="Белянин Никита" userId="42d57e403e6e8a5d" providerId="Windows Live" clId="Web-{688422C0-3198-4655-8039-DAFF3618940A}" dt="2022-11-16T00:14:38.780" v="9" actId="14100"/>
        <pc:sldMkLst>
          <pc:docMk/>
          <pc:sldMk cId="1403519205" sldId="730"/>
        </pc:sldMkLst>
        <pc:picChg chg="mod">
          <ac:chgData name="Белянин Никита" userId="42d57e403e6e8a5d" providerId="Windows Live" clId="Web-{688422C0-3198-4655-8039-DAFF3618940A}" dt="2022-11-16T00:14:38.780" v="9" actId="14100"/>
          <ac:picMkLst>
            <pc:docMk/>
            <pc:sldMk cId="1403519205" sldId="730"/>
            <ac:picMk id="4" creationId="{5F409BD0-D1FE-464A-9AF0-5B51BF937439}"/>
          </ac:picMkLst>
        </pc:picChg>
      </pc:sldChg>
    </pc:docChg>
  </pc:docChgLst>
  <pc:docChgLst>
    <pc:chgData name="Гость" userId="42d57e403e6e8a5d" providerId="Windows Live" clId="Web-{441A7FB1-96F2-4E08-AC57-B6697EA349FB}"/>
    <pc:docChg chg="modSld">
      <pc:chgData name="Гость" userId="42d57e403e6e8a5d" providerId="Windows Live" clId="Web-{441A7FB1-96F2-4E08-AC57-B6697EA349FB}" dt="2022-11-06T17:01:53.504" v="1" actId="1076"/>
      <pc:docMkLst>
        <pc:docMk/>
      </pc:docMkLst>
      <pc:sldChg chg="modSp">
        <pc:chgData name="Гость" userId="42d57e403e6e8a5d" providerId="Windows Live" clId="Web-{441A7FB1-96F2-4E08-AC57-B6697EA349FB}" dt="2022-11-06T15:00:04.337" v="0" actId="1076"/>
        <pc:sldMkLst>
          <pc:docMk/>
          <pc:sldMk cId="3814424769" sldId="671"/>
        </pc:sldMkLst>
        <pc:picChg chg="mod">
          <ac:chgData name="Гость" userId="42d57e403e6e8a5d" providerId="Windows Live" clId="Web-{441A7FB1-96F2-4E08-AC57-B6697EA349FB}" dt="2022-11-06T15:00:04.337" v="0" actId="1076"/>
          <ac:picMkLst>
            <pc:docMk/>
            <pc:sldMk cId="3814424769" sldId="671"/>
            <ac:picMk id="4" creationId="{EC405E22-8ABB-4CD8-AF53-F9B731D25F10}"/>
          </ac:picMkLst>
        </pc:picChg>
      </pc:sldChg>
      <pc:sldChg chg="modSp">
        <pc:chgData name="Гость" userId="42d57e403e6e8a5d" providerId="Windows Live" clId="Web-{441A7FB1-96F2-4E08-AC57-B6697EA349FB}" dt="2022-11-06T17:01:53.504" v="1" actId="1076"/>
        <pc:sldMkLst>
          <pc:docMk/>
          <pc:sldMk cId="2377991454" sldId="686"/>
        </pc:sldMkLst>
        <pc:picChg chg="mod">
          <ac:chgData name="Гость" userId="42d57e403e6e8a5d" providerId="Windows Live" clId="Web-{441A7FB1-96F2-4E08-AC57-B6697EA349FB}" dt="2022-11-06T17:01:53.504" v="1" actId="1076"/>
          <ac:picMkLst>
            <pc:docMk/>
            <pc:sldMk cId="2377991454" sldId="686"/>
            <ac:picMk id="4" creationId="{0143B4CF-6867-4069-8367-0678F8F61152}"/>
          </ac:picMkLst>
        </pc:picChg>
      </pc:sldChg>
    </pc:docChg>
  </pc:docChgLst>
  <pc:docChgLst>
    <pc:chgData name="Белянин Никита" userId="42d57e403e6e8a5d" providerId="Windows Live" clId="Web-{40109FDB-F887-48A9-967B-E0FF6CF983DF}"/>
    <pc:docChg chg="modSld">
      <pc:chgData name="Белянин Никита" userId="42d57e403e6e8a5d" providerId="Windows Live" clId="Web-{40109FDB-F887-48A9-967B-E0FF6CF983DF}" dt="2022-11-14T22:22:12.852" v="0" actId="1076"/>
      <pc:docMkLst>
        <pc:docMk/>
      </pc:docMkLst>
      <pc:sldChg chg="modSp">
        <pc:chgData name="Белянин Никита" userId="42d57e403e6e8a5d" providerId="Windows Live" clId="Web-{40109FDB-F887-48A9-967B-E0FF6CF983DF}" dt="2022-11-14T22:22:12.852" v="0" actId="1076"/>
        <pc:sldMkLst>
          <pc:docMk/>
          <pc:sldMk cId="314606426" sldId="677"/>
        </pc:sldMkLst>
        <pc:picChg chg="mod">
          <ac:chgData name="Белянин Никита" userId="42d57e403e6e8a5d" providerId="Windows Live" clId="Web-{40109FDB-F887-48A9-967B-E0FF6CF983DF}" dt="2022-11-14T22:22:12.852" v="0" actId="1076"/>
          <ac:picMkLst>
            <pc:docMk/>
            <pc:sldMk cId="314606426" sldId="677"/>
            <ac:picMk id="4" creationId="{9B9FC1C0-167C-432E-861B-4DBD3EB1367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F1AA14-1A19-4223-ADBC-ACF2F04842B2}" type="datetimeFigureOut">
              <a:rPr lang="ru-RU" smtClean="0"/>
              <a:t>16.11.2022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C82429-C805-4B76-B453-7CC4B7274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9134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16.11.2022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7884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16.11.2022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5456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16.11.2022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7425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16.11.2022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533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16.11.2022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5742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16.11.2022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4848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16.11.2022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426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16.11.2022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6759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16.11.2022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8037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16.11.2022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9503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16.11.2022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655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66AD2-DA4C-40BF-BD8D-2CB8F96D6E10}" type="datetimeFigureOut">
              <a:rPr lang="ru-RU" smtClean="0"/>
              <a:t>16.11.2022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E1E71-BFCB-4728-8781-77F35182DB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6278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59632" y="1196752"/>
            <a:ext cx="7668852" cy="1224136"/>
          </a:xfrm>
        </p:spPr>
        <p:txBody>
          <a:bodyPr>
            <a:noAutofit/>
          </a:bodyPr>
          <a:lstStyle/>
          <a:p>
            <a:pPr algn="l"/>
            <a:r>
              <a:rPr lang="ru-RU" sz="3200" b="1">
                <a:solidFill>
                  <a:srgbClr val="00B050"/>
                </a:solidFill>
              </a:rPr>
              <a:t>Курс «Основы программирования»</a:t>
            </a:r>
            <a:br>
              <a:rPr lang="ru-RU" sz="3200" b="1">
                <a:solidFill>
                  <a:srgbClr val="00B050"/>
                </a:solidFill>
              </a:rPr>
            </a:br>
            <a:r>
              <a:rPr lang="ru-RU" sz="2400" b="1"/>
              <a:t>Власенко Олег </a:t>
            </a:r>
            <a:r>
              <a:rPr lang="ru-RU" sz="2400" b="1" err="1"/>
              <a:t>Федосович</a:t>
            </a:r>
            <a:br>
              <a:rPr lang="ru-RU" sz="2400" b="1"/>
            </a:br>
            <a:r>
              <a:rPr lang="en-US" sz="2400" b="1"/>
              <a:t>SimbirSoft</a:t>
            </a:r>
            <a:endParaRPr lang="ru-RU" sz="2400" b="1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259632" y="2636912"/>
            <a:ext cx="7056784" cy="3933056"/>
          </a:xfrm>
        </p:spPr>
        <p:txBody>
          <a:bodyPr>
            <a:normAutofit fontScale="92500"/>
          </a:bodyPr>
          <a:lstStyle/>
          <a:p>
            <a:pPr algn="l"/>
            <a:r>
              <a:rPr lang="ru-RU" b="1">
                <a:solidFill>
                  <a:srgbClr val="0070C0"/>
                </a:solidFill>
              </a:rPr>
              <a:t>Сквозной проект</a:t>
            </a:r>
          </a:p>
          <a:p>
            <a:pPr algn="l"/>
            <a:r>
              <a:rPr lang="ru-RU" sz="2400" b="1"/>
              <a:t>Создание (простой) игры</a:t>
            </a:r>
          </a:p>
          <a:p>
            <a:endParaRPr lang="ru-RU" sz="2400" b="1"/>
          </a:p>
          <a:p>
            <a:pPr algn="l"/>
            <a:r>
              <a:rPr lang="ru-RU" sz="2400" b="1">
                <a:solidFill>
                  <a:srgbClr val="0070C0"/>
                </a:solidFill>
              </a:rPr>
              <a:t>СП1. Выбор варианта игры. Отрисовка всех объектов.</a:t>
            </a:r>
          </a:p>
          <a:p>
            <a:pPr algn="l"/>
            <a:r>
              <a:rPr lang="ru-RU" sz="2400" b="1">
                <a:solidFill>
                  <a:srgbClr val="0070C0"/>
                </a:solidFill>
              </a:rPr>
              <a:t>СП2. Управление героем.</a:t>
            </a:r>
          </a:p>
          <a:p>
            <a:pPr algn="l"/>
            <a:r>
              <a:rPr lang="ru-RU" sz="2400" b="1">
                <a:solidFill>
                  <a:srgbClr val="0070C0"/>
                </a:solidFill>
              </a:rPr>
              <a:t>СП3. Делаем персонажей много</a:t>
            </a:r>
          </a:p>
          <a:p>
            <a:pPr algn="l"/>
            <a:r>
              <a:rPr lang="ru-RU" sz="2400" b="1">
                <a:solidFill>
                  <a:srgbClr val="0070C0"/>
                </a:solidFill>
              </a:rPr>
              <a:t>СП4. Сохранение</a:t>
            </a:r>
            <a:r>
              <a:rPr lang="en-US" sz="2400" b="1">
                <a:solidFill>
                  <a:srgbClr val="0070C0"/>
                </a:solidFill>
              </a:rPr>
              <a:t>/</a:t>
            </a:r>
            <a:r>
              <a:rPr lang="ru-RU" sz="2400" b="1">
                <a:solidFill>
                  <a:srgbClr val="0070C0"/>
                </a:solidFill>
              </a:rPr>
              <a:t>загрузка состояния.</a:t>
            </a:r>
          </a:p>
          <a:p>
            <a:pPr algn="l"/>
            <a:r>
              <a:rPr lang="ru-RU" sz="2400" b="1">
                <a:solidFill>
                  <a:srgbClr val="0070C0"/>
                </a:solidFill>
              </a:rPr>
              <a:t>СП5. Красота внутри и снаружи. Модули. Рекурсия</a:t>
            </a:r>
          </a:p>
          <a:p>
            <a:pPr algn="l"/>
            <a:r>
              <a:rPr lang="ru-RU" sz="2400" b="1">
                <a:solidFill>
                  <a:srgbClr val="0070C0"/>
                </a:solidFill>
              </a:rPr>
              <a:t>СП6. Финализация</a:t>
            </a:r>
          </a:p>
          <a:p>
            <a:endParaRPr lang="ru-RU" sz="2400" b="1"/>
          </a:p>
        </p:txBody>
      </p:sp>
    </p:spTree>
    <p:extLst>
      <p:ext uri="{BB962C8B-B14F-4D97-AF65-F5344CB8AC3E}">
        <p14:creationId xmlns:p14="http://schemas.microsoft.com/office/powerpoint/2010/main" val="1748364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Задачи ЭТАПА 1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751344"/>
            <a:ext cx="8928992" cy="2539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/>
              <a:t>Задача 1. Выбор темы игры</a:t>
            </a:r>
          </a:p>
          <a:p>
            <a:r>
              <a:rPr lang="ru-RU" sz="2000"/>
              <a:t>Задача 2. Утверждение темы игры</a:t>
            </a:r>
            <a:endParaRPr lang="ru-RU" sz="2000" i="1"/>
          </a:p>
          <a:p>
            <a:r>
              <a:rPr lang="ru-RU" sz="2000"/>
              <a:t>Задача 3. Рисуем все персонажи и предметы в виде картинки (в компьютере или на бумаге)</a:t>
            </a:r>
            <a:endParaRPr lang="ru-RU" sz="2000" i="1"/>
          </a:p>
          <a:p>
            <a:r>
              <a:rPr lang="ru-RU" sz="2000"/>
              <a:t>Задача 4. Создать приложение, содержащее все объекты из игры</a:t>
            </a:r>
            <a:endParaRPr lang="ru-RU" sz="2000" i="1"/>
          </a:p>
          <a:p>
            <a:r>
              <a:rPr lang="ru-RU" sz="2000"/>
              <a:t>Задача 5. Презентация преподавателю получившегося приложения на занятии</a:t>
            </a:r>
            <a:endParaRPr lang="ru-RU" sz="2000" i="1"/>
          </a:p>
          <a:p>
            <a:endParaRPr lang="ru-RU" sz="2000" b="1" i="1"/>
          </a:p>
          <a:p>
            <a:endParaRPr lang="ru-RU" sz="1900" i="1"/>
          </a:p>
        </p:txBody>
      </p:sp>
    </p:spTree>
    <p:extLst>
      <p:ext uri="{BB962C8B-B14F-4D97-AF65-F5344CB8AC3E}">
        <p14:creationId xmlns:p14="http://schemas.microsoft.com/office/powerpoint/2010/main" val="215205567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6. На экране отображается статус игры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751344"/>
            <a:ext cx="892899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/>
              <a:t>На экране в виде текста будем выводить статус игры. А именно выведем важную информацию по ёжику – сколько у него запас здоровья, и есть у него нож, или нет.</a:t>
            </a:r>
          </a:p>
          <a:p>
            <a:endParaRPr lang="ru-RU"/>
          </a:p>
          <a:p>
            <a:endParaRPr lang="ru-RU"/>
          </a:p>
          <a:p>
            <a:r>
              <a:rPr lang="ru-RU" sz="1800"/>
              <a:t>Для реализации задачи нужно:</a:t>
            </a:r>
          </a:p>
          <a:p>
            <a:pPr marL="457200" indent="-457200">
              <a:buAutoNum type="arabicParenR"/>
            </a:pPr>
            <a:r>
              <a:rPr lang="ru-RU"/>
              <a:t>Создать функцию вывода статуса.</a:t>
            </a:r>
            <a:endParaRPr lang="ru-RU" sz="1800"/>
          </a:p>
          <a:p>
            <a:pPr marL="457200" indent="-457200">
              <a:buAutoNum type="arabicParenR"/>
            </a:pPr>
            <a:r>
              <a:rPr lang="ru-RU"/>
              <a:t>Вызвать эту функцию при перерисовке </a:t>
            </a:r>
            <a:r>
              <a:rPr lang="en-US"/>
              <a:t>(WM_PAINT)</a:t>
            </a:r>
          </a:p>
          <a:p>
            <a:endParaRPr lang="ru-RU" sz="17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900" i="1"/>
          </a:p>
        </p:txBody>
      </p:sp>
    </p:spTree>
    <p:extLst>
      <p:ext uri="{BB962C8B-B14F-4D97-AF65-F5344CB8AC3E}">
        <p14:creationId xmlns:p14="http://schemas.microsoft.com/office/powerpoint/2010/main" val="190828278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6. Реализация (1). функция вывода статуса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AFFC7C-4F46-4D80-A679-D79783EF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100" y="1037891"/>
            <a:ext cx="6801799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7090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6. Реализация (2). Вызов функции вывода статуса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029255-E1EE-49A5-A6D3-57B818A2A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7" y="1243012"/>
            <a:ext cx="736282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8174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6. Реализация (3). Результат выполнения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299CA0-D75D-408B-9515-87522D582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6551"/>
            <a:ext cx="6438942" cy="322855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237027-3FD1-43AB-91FE-4909F2F51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3429000"/>
            <a:ext cx="6438942" cy="322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3266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Задачи ЭТАПА 4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751344"/>
            <a:ext cx="892899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/>
              <a:t>Задача 1*. Массив врагов. </a:t>
            </a:r>
          </a:p>
          <a:p>
            <a:r>
              <a:rPr lang="ru-RU" sz="2000"/>
              <a:t>Задача 2*. Враги добавляются периодически в случайных местах.</a:t>
            </a:r>
          </a:p>
          <a:p>
            <a:r>
              <a:rPr lang="ru-RU" sz="2000"/>
              <a:t>Задача 3*. Массив оружия. </a:t>
            </a:r>
          </a:p>
          <a:p>
            <a:r>
              <a:rPr lang="ru-RU" sz="2000"/>
              <a:t>Задача 4. Герой может брать оружие.</a:t>
            </a:r>
          </a:p>
          <a:p>
            <a:r>
              <a:rPr lang="ru-RU" sz="2000"/>
              <a:t>Задача 5. Если у героя есть оружие, то он уничтожает врага.</a:t>
            </a:r>
          </a:p>
          <a:p>
            <a:r>
              <a:rPr lang="ru-RU" sz="2000"/>
              <a:t>Задача 6. На экране отображается статус игры.</a:t>
            </a:r>
          </a:p>
          <a:p>
            <a:r>
              <a:rPr lang="ru-RU" sz="2000"/>
              <a:t>Задача 7. Сохранить состояние игры.</a:t>
            </a:r>
          </a:p>
          <a:p>
            <a:r>
              <a:rPr lang="ru-RU" sz="2000"/>
              <a:t>Задача 8. Если игра была сохранена, то это состояние можно загрузить.</a:t>
            </a:r>
          </a:p>
          <a:p>
            <a:r>
              <a:rPr lang="ru-RU" sz="2000"/>
              <a:t>Задача 9. Презентация итогов этапа 4 преподавателю.</a:t>
            </a:r>
          </a:p>
        </p:txBody>
      </p:sp>
    </p:spTree>
    <p:extLst>
      <p:ext uri="{BB962C8B-B14F-4D97-AF65-F5344CB8AC3E}">
        <p14:creationId xmlns:p14="http://schemas.microsoft.com/office/powerpoint/2010/main" val="124196058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7. Сохранить состояние игры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751344"/>
            <a:ext cx="892899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/>
              <a:t>Чтобы можно было вернуться к игре, и продолжить её с определенного места, в играх часто предусматривают сохранение</a:t>
            </a:r>
            <a:r>
              <a:rPr lang="en-US"/>
              <a:t>/</a:t>
            </a:r>
            <a:r>
              <a:rPr lang="ru-RU"/>
              <a:t>загрузку состояния.</a:t>
            </a:r>
          </a:p>
          <a:p>
            <a:endParaRPr lang="ru-RU"/>
          </a:p>
          <a:p>
            <a:r>
              <a:rPr lang="ru-RU"/>
              <a:t>Состояние игры включает в себя состояние всех переменных, которые описывают статус всех объектов игры.</a:t>
            </a:r>
          </a:p>
          <a:p>
            <a:endParaRPr lang="ru-RU"/>
          </a:p>
          <a:p>
            <a:r>
              <a:rPr lang="ru-RU" sz="1800"/>
              <a:t>Для реализации задачи в нашей игре нужно:</a:t>
            </a:r>
          </a:p>
          <a:p>
            <a:pPr marL="457200" indent="-457200">
              <a:buAutoNum type="arabicParenR"/>
            </a:pPr>
            <a:r>
              <a:rPr lang="ru-RU"/>
              <a:t>Создать функцию сохранения состояния</a:t>
            </a:r>
          </a:p>
          <a:p>
            <a:pPr lvl="1"/>
            <a:r>
              <a:rPr lang="ru-RU"/>
              <a:t>А) В ней реализовать открытие файла,</a:t>
            </a:r>
          </a:p>
          <a:p>
            <a:pPr lvl="1"/>
            <a:r>
              <a:rPr lang="ru-RU"/>
              <a:t>Б) сохранение всех глобальных  переменных</a:t>
            </a:r>
          </a:p>
          <a:p>
            <a:pPr lvl="1"/>
            <a:r>
              <a:rPr lang="ru-RU"/>
              <a:t>В) закрытие файла</a:t>
            </a:r>
          </a:p>
          <a:p>
            <a:pPr marL="457200" indent="-457200">
              <a:buAutoNum type="arabicParenR"/>
            </a:pPr>
            <a:r>
              <a:rPr lang="ru-RU"/>
              <a:t>Вызвать эту функцию при нажатии определенной клавиши</a:t>
            </a:r>
            <a:endParaRPr lang="en-US"/>
          </a:p>
          <a:p>
            <a:endParaRPr lang="ru-RU" sz="17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900" i="1"/>
          </a:p>
        </p:txBody>
      </p:sp>
    </p:spTree>
    <p:extLst>
      <p:ext uri="{BB962C8B-B14F-4D97-AF65-F5344CB8AC3E}">
        <p14:creationId xmlns:p14="http://schemas.microsoft.com/office/powerpoint/2010/main" val="61434730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7. Реализация (1). функция сохранения состояния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880ED29-C548-46EE-89A2-FD3D2981C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74" y="908720"/>
            <a:ext cx="3592432" cy="556667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F030BAB-7483-42C3-A321-8BEDE48B6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048" y="-1889898"/>
            <a:ext cx="5751886" cy="848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06012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7. Реализация (2). Вызов функции сохранения состояния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3326AE7-4E97-45A7-B4EF-BC34EC78C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883" y="-1779061"/>
            <a:ext cx="5549324" cy="827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8829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7. Реализация (3). Результаты сохранения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191218F-0C4E-4076-974E-80F14D1CA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93096"/>
            <a:ext cx="4283968" cy="214802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0CA545C-CD66-4B47-A95D-BDB32F5B3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069" y="4284140"/>
            <a:ext cx="3444249" cy="214802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182DB08-A5E0-45AC-8670-80F3A2570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36551"/>
            <a:ext cx="4283969" cy="214802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D5E9607-9E67-4C20-8440-1A89098A76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0189" y="1145508"/>
            <a:ext cx="3444252" cy="214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8228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8. Загрузка состояние игры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751344"/>
            <a:ext cx="892899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/>
              <a:t>Если состояние игры ранее было сохранено, то его можно загрузить.</a:t>
            </a:r>
          </a:p>
          <a:p>
            <a:endParaRPr lang="ru-RU"/>
          </a:p>
          <a:p>
            <a:endParaRPr lang="ru-RU"/>
          </a:p>
          <a:p>
            <a:r>
              <a:rPr lang="ru-RU" sz="1800"/>
              <a:t>Для реализации задачи в нашей игре нужно:</a:t>
            </a:r>
          </a:p>
          <a:p>
            <a:pPr marL="457200" indent="-457200">
              <a:buAutoNum type="arabicParenR"/>
            </a:pPr>
            <a:r>
              <a:rPr lang="ru-RU"/>
              <a:t>Создать функцию загрузки состояния игры</a:t>
            </a:r>
          </a:p>
          <a:p>
            <a:pPr marL="457200" indent="-457200">
              <a:buAutoNum type="arabicParenR"/>
            </a:pPr>
            <a:r>
              <a:rPr lang="ru-RU"/>
              <a:t>Вызвать эту функцию при нажатии определенной клавиши</a:t>
            </a:r>
            <a:endParaRPr lang="en-US"/>
          </a:p>
          <a:p>
            <a:endParaRPr lang="ru-RU" sz="17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900" i="1"/>
          </a:p>
        </p:txBody>
      </p:sp>
    </p:spTree>
    <p:extLst>
      <p:ext uri="{BB962C8B-B14F-4D97-AF65-F5344CB8AC3E}">
        <p14:creationId xmlns:p14="http://schemas.microsoft.com/office/powerpoint/2010/main" val="486426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1. Выбор темы игры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751344"/>
            <a:ext cx="8928992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900"/>
              <a:t>Вам необходимо выбрать или придумать тему для игры и оформить ее в виде текста. В описание вашего варианта рекомендуется придерживаться следующей структуры.</a:t>
            </a:r>
          </a:p>
          <a:p>
            <a:endParaRPr lang="ru-RU" sz="1900"/>
          </a:p>
          <a:p>
            <a:r>
              <a:rPr lang="ru-RU" sz="1900" b="1"/>
              <a:t>Название игры: </a:t>
            </a:r>
            <a:r>
              <a:rPr lang="ru-RU" sz="1900" i="1"/>
              <a:t>«Жизнь ёжика»</a:t>
            </a:r>
          </a:p>
          <a:p>
            <a:endParaRPr lang="ru-RU" sz="1900"/>
          </a:p>
          <a:p>
            <a:r>
              <a:rPr lang="ru-RU" sz="1900" b="1"/>
              <a:t>Объекты (Персонажи и предметы):  </a:t>
            </a:r>
            <a:r>
              <a:rPr lang="ru-RU" sz="1900" i="1"/>
              <a:t>Ёжик, грибы (его еда), яблоки (его лекарства), лиса (его враг), нож (его оружие)</a:t>
            </a:r>
          </a:p>
          <a:p>
            <a:endParaRPr lang="ru-RU" sz="1900"/>
          </a:p>
          <a:p>
            <a:r>
              <a:rPr lang="ru-RU" sz="1900" b="1"/>
              <a:t>Сценарий основной: </a:t>
            </a:r>
            <a:r>
              <a:rPr lang="ru-RU" sz="1900" i="1"/>
              <a:t>Ёжик должен собрать все яблоки на этом уровне – тогда он переходит на следующий. Если он прошел все уровни – он победил. </a:t>
            </a:r>
          </a:p>
          <a:p>
            <a:endParaRPr lang="ru-RU" sz="1900"/>
          </a:p>
          <a:p>
            <a:r>
              <a:rPr lang="ru-RU" sz="1900" b="1"/>
              <a:t>Сценарии другие: </a:t>
            </a:r>
            <a:r>
              <a:rPr lang="ru-RU" sz="1900" i="1"/>
              <a:t>Есть лиса -  враг ёжика. Если он встретился с ней больше раз, чем следовало – игра проиграна. После встреч с лисой ёжик может подлечиться,  если будет есть яблоки. Если ёжик обзаведется ножом, то при встрече с лисой не поздоровиться уже лисе.</a:t>
            </a:r>
          </a:p>
          <a:p>
            <a:endParaRPr lang="ru-RU" sz="1900"/>
          </a:p>
          <a:p>
            <a:r>
              <a:rPr lang="ru-RU" sz="1900" b="1"/>
              <a:t>Управление: </a:t>
            </a:r>
            <a:r>
              <a:rPr lang="ru-RU" sz="1900" i="1"/>
              <a:t>Ёжик передвигается при нажатии клавиш – влево</a:t>
            </a:r>
            <a:r>
              <a:rPr lang="en-US" sz="1900" i="1"/>
              <a:t>/</a:t>
            </a:r>
            <a:r>
              <a:rPr lang="ru-RU" sz="1900" i="1"/>
              <a:t>вправо, вверх</a:t>
            </a:r>
            <a:r>
              <a:rPr lang="en-US" sz="1900" i="1"/>
              <a:t>/</a:t>
            </a:r>
            <a:r>
              <a:rPr lang="ru-RU" sz="1900" i="1"/>
              <a:t>вниз. Лиса перемещается автоматически – в сторону к ежику или случайно. </a:t>
            </a:r>
          </a:p>
        </p:txBody>
      </p:sp>
    </p:spTree>
    <p:extLst>
      <p:ext uri="{BB962C8B-B14F-4D97-AF65-F5344CB8AC3E}">
        <p14:creationId xmlns:p14="http://schemas.microsoft.com/office/powerpoint/2010/main" val="427810610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8. Реализация (1). функция загрузки состояния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409BD0-D1FE-464A-9AF0-5B51BF937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1761" y="-1361415"/>
            <a:ext cx="6223480" cy="80192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876E59A-4DC8-4D59-8BF6-5D7E77452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938440"/>
            <a:ext cx="4104456" cy="417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1920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8. Реализация (2). Вызов функции загрузки состояния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32DB6E-ECE3-44AE-B448-FD42BE3FF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420" y="908720"/>
            <a:ext cx="3679160" cy="594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2768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8. Реализация (3). Результаты загрузки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3DD68E-C5DC-4AD9-ABAA-B2FDB8AF9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5" y="1018710"/>
            <a:ext cx="4095699" cy="255430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930DC4-B758-42DA-A476-49086A295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08" y="4316666"/>
            <a:ext cx="4310184" cy="216117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693F64B-A0CA-4575-8A14-804171688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4313217"/>
            <a:ext cx="4310185" cy="216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28283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9. Презентация преподавателю получившегося приложения на занятии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2E86CF0-0D75-4F99-B898-BF76BEF084F3}"/>
              </a:ext>
            </a:extLst>
          </p:cNvPr>
          <p:cNvSpPr/>
          <p:nvPr/>
        </p:nvSpPr>
        <p:spPr>
          <a:xfrm>
            <a:off x="107504" y="751344"/>
            <a:ext cx="8928992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900"/>
              <a:t>Вам необходимо показывать ваши наработки по игре преподавателю после выполнения КАЖДОГО ЭТАПА проекта!</a:t>
            </a:r>
          </a:p>
          <a:p>
            <a:endParaRPr lang="ru-RU" sz="1900" i="1"/>
          </a:p>
          <a:p>
            <a:endParaRPr lang="ru-RU" sz="1900"/>
          </a:p>
          <a:p>
            <a:r>
              <a:rPr lang="ru-RU" sz="1900"/>
              <a:t>Если вы выполнили все этапы, но показали всё только в конце, то проект вам не засчитывается. ДАЖЕ ЕСЛИ ВЫ ДОКАЗАЛИ полное свое авторство – увы </a:t>
            </a:r>
            <a:r>
              <a:rPr lang="ru-RU" sz="1900">
                <a:sym typeface="Wingdings" panose="05000000000000000000" pitchFamily="2" charset="2"/>
              </a:rPr>
              <a:t> </a:t>
            </a:r>
          </a:p>
          <a:p>
            <a:endParaRPr lang="ru-RU" sz="1900">
              <a:sym typeface="Wingdings" panose="05000000000000000000" pitchFamily="2" charset="2"/>
            </a:endParaRPr>
          </a:p>
          <a:p>
            <a:endParaRPr lang="ru-RU" sz="1900"/>
          </a:p>
        </p:txBody>
      </p:sp>
    </p:spTree>
    <p:extLst>
      <p:ext uri="{BB962C8B-B14F-4D97-AF65-F5344CB8AC3E}">
        <p14:creationId xmlns:p14="http://schemas.microsoft.com/office/powerpoint/2010/main" val="220344726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/>
              <a:t>ИТОГО по этапу </a:t>
            </a:r>
            <a:r>
              <a:rPr lang="en-US" sz="3200" b="1"/>
              <a:t>4</a:t>
            </a:r>
            <a:endParaRPr lang="ru-RU" sz="3200" b="1"/>
          </a:p>
        </p:txBody>
      </p:sp>
      <p:sp>
        <p:nvSpPr>
          <p:cNvPr id="4" name="Прямоугольник 3"/>
          <p:cNvSpPr/>
          <p:nvPr/>
        </p:nvSpPr>
        <p:spPr>
          <a:xfrm>
            <a:off x="179512" y="610136"/>
            <a:ext cx="8550696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ru-RU" sz="2300"/>
              <a:t>Всех предметов стало много!</a:t>
            </a:r>
          </a:p>
          <a:p>
            <a:pPr marL="457200" indent="-457200">
              <a:buAutoNum type="arabicPeriod"/>
            </a:pPr>
            <a:r>
              <a:rPr lang="ru-RU" sz="2300"/>
              <a:t>Все предметы теперь «при деле».</a:t>
            </a:r>
          </a:p>
          <a:p>
            <a:pPr marL="457200" indent="-457200">
              <a:buAutoNum type="arabicPeriod"/>
            </a:pPr>
            <a:r>
              <a:rPr lang="ru-RU" sz="2300"/>
              <a:t>Игрок не только убегает, но и может нападать.</a:t>
            </a:r>
          </a:p>
          <a:p>
            <a:pPr marL="457200" indent="-457200">
              <a:buAutoNum type="arabicPeriod"/>
            </a:pPr>
            <a:r>
              <a:rPr lang="ru-RU" sz="2300"/>
              <a:t>На экране видно состояние игрока</a:t>
            </a:r>
          </a:p>
          <a:p>
            <a:pPr marL="457200" indent="-457200">
              <a:buAutoNum type="arabicPeriod"/>
            </a:pPr>
            <a:r>
              <a:rPr lang="ru-RU" sz="2300"/>
              <a:t>Игру можно сохранить и потом с сохраненного места продолжить</a:t>
            </a:r>
          </a:p>
          <a:p>
            <a:pPr marL="457200" indent="-457200">
              <a:buAutoNum type="arabicPeriod"/>
            </a:pPr>
            <a:endParaRPr lang="ru-RU" sz="2300"/>
          </a:p>
          <a:p>
            <a:pPr marL="457200" indent="-457200">
              <a:buAutoNum type="arabicPeriod"/>
            </a:pPr>
            <a:endParaRPr lang="ru-RU" sz="2300"/>
          </a:p>
          <a:p>
            <a:r>
              <a:rPr lang="ru-RU" sz="2300"/>
              <a:t>У вас уже есть практически полноценная игра!</a:t>
            </a:r>
          </a:p>
          <a:p>
            <a:r>
              <a:rPr lang="ru-RU" sz="2300"/>
              <a:t>Осталось внести завершающие штрихи!</a:t>
            </a:r>
          </a:p>
          <a:p>
            <a:endParaRPr lang="ru-RU" sz="2300"/>
          </a:p>
          <a:p>
            <a:endParaRPr lang="ru-RU" sz="2300"/>
          </a:p>
        </p:txBody>
      </p:sp>
    </p:spTree>
    <p:extLst>
      <p:ext uri="{BB962C8B-B14F-4D97-AF65-F5344CB8AC3E}">
        <p14:creationId xmlns:p14="http://schemas.microsoft.com/office/powerpoint/2010/main" val="407360094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409427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9784" y="1925960"/>
            <a:ext cx="8229600" cy="1143000"/>
          </a:xfrm>
        </p:spPr>
        <p:txBody>
          <a:bodyPr>
            <a:normAutofit/>
          </a:bodyPr>
          <a:lstStyle/>
          <a:p>
            <a:r>
              <a:rPr lang="ru-RU" b="1"/>
              <a:t>Сквозной проект – этап </a:t>
            </a:r>
            <a:r>
              <a:rPr lang="en-US" b="1"/>
              <a:t>5</a:t>
            </a:r>
            <a:r>
              <a:rPr lang="ru-RU" b="1"/>
              <a:t> (СП</a:t>
            </a:r>
            <a:r>
              <a:rPr lang="en-US" b="1"/>
              <a:t>5</a:t>
            </a:r>
            <a:r>
              <a:rPr lang="ru-RU" b="1"/>
              <a:t>)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7F36D55-042F-4E0F-B730-32C761BB4897}"/>
              </a:ext>
            </a:extLst>
          </p:cNvPr>
          <p:cNvSpPr txBox="1">
            <a:spLocks/>
          </p:cNvSpPr>
          <p:nvPr/>
        </p:nvSpPr>
        <p:spPr>
          <a:xfrm>
            <a:off x="149784" y="3284984"/>
            <a:ext cx="8229600" cy="2952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b="1"/>
          </a:p>
          <a:p>
            <a:r>
              <a:rPr lang="ru-RU" sz="3200" b="1"/>
              <a:t>Красота внутри и снаружи. </a:t>
            </a:r>
          </a:p>
          <a:p>
            <a:r>
              <a:rPr lang="ru-RU" sz="3200" b="1"/>
              <a:t>Модули. </a:t>
            </a:r>
          </a:p>
          <a:p>
            <a:r>
              <a:rPr lang="ru-RU" sz="3200" b="1"/>
              <a:t>Рекурсия.</a:t>
            </a:r>
          </a:p>
          <a:p>
            <a:r>
              <a:rPr lang="ru-RU" sz="3200" b="1">
                <a:solidFill>
                  <a:srgbClr val="FF0000"/>
                </a:solidFill>
              </a:rPr>
              <a:t>Презентация итогов этапа </a:t>
            </a:r>
            <a:r>
              <a:rPr lang="en-US" sz="3200" b="1">
                <a:solidFill>
                  <a:srgbClr val="FF0000"/>
                </a:solidFill>
              </a:rPr>
              <a:t>5</a:t>
            </a:r>
            <a:r>
              <a:rPr lang="ru-RU" sz="3200" b="1">
                <a:solidFill>
                  <a:srgbClr val="FF0000"/>
                </a:solidFill>
              </a:rPr>
              <a:t> преподавателю.</a:t>
            </a:r>
            <a:endParaRPr lang="en-US" sz="3200" b="1">
              <a:solidFill>
                <a:srgbClr val="FF0000"/>
              </a:solidFill>
            </a:endParaRPr>
          </a:p>
          <a:p>
            <a:r>
              <a:rPr lang="ru-RU" sz="3200" b="1">
                <a:solidFill>
                  <a:srgbClr val="FF0000"/>
                </a:solidFill>
              </a:rPr>
              <a:t>Финальная презентация проекта.</a:t>
            </a:r>
          </a:p>
          <a:p>
            <a:endParaRPr lang="ru-RU" sz="3200" b="1"/>
          </a:p>
        </p:txBody>
      </p:sp>
    </p:spTree>
    <p:extLst>
      <p:ext uri="{BB962C8B-B14F-4D97-AF65-F5344CB8AC3E}">
        <p14:creationId xmlns:p14="http://schemas.microsoft.com/office/powerpoint/2010/main" val="189709963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Задачи ЭТАПА 5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751344"/>
            <a:ext cx="892899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/>
              <a:t>Задача 1</a:t>
            </a:r>
            <a:r>
              <a:rPr lang="en-US" sz="2000"/>
              <a:t>*</a:t>
            </a:r>
            <a:r>
              <a:rPr lang="ru-RU" sz="2000"/>
              <a:t>. Создание отдельного модуля.</a:t>
            </a:r>
          </a:p>
          <a:p>
            <a:r>
              <a:rPr lang="ru-RU" sz="2000"/>
              <a:t>Задача 2. Финальный экран. Использование вложенных циклов.</a:t>
            </a:r>
          </a:p>
          <a:p>
            <a:r>
              <a:rPr lang="ru-RU" sz="2000"/>
              <a:t>Задача 3. Экран поражения. Использование рекурсивных фигур</a:t>
            </a:r>
          </a:p>
          <a:p>
            <a:r>
              <a:rPr lang="ru-RU" sz="2000"/>
              <a:t>Задача 4. Экран победы. Использование структур.</a:t>
            </a:r>
          </a:p>
          <a:p>
            <a:endParaRPr lang="ru-RU" sz="2000"/>
          </a:p>
          <a:p>
            <a:r>
              <a:rPr lang="ru-RU" sz="2000"/>
              <a:t>Задача 5. Презентация итогов этапа 5 преподавателю.</a:t>
            </a:r>
          </a:p>
          <a:p>
            <a:r>
              <a:rPr lang="ru-RU" sz="2000"/>
              <a:t>Задача 6. Финальная презентация!</a:t>
            </a:r>
          </a:p>
          <a:p>
            <a:endParaRPr lang="ru-RU" sz="2000"/>
          </a:p>
        </p:txBody>
      </p:sp>
    </p:spTree>
    <p:extLst>
      <p:ext uri="{BB962C8B-B14F-4D97-AF65-F5344CB8AC3E}">
        <p14:creationId xmlns:p14="http://schemas.microsoft.com/office/powerpoint/2010/main" val="159100442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1</a:t>
            </a:r>
            <a:r>
              <a:rPr lang="en-US" sz="2800" b="1"/>
              <a:t>*</a:t>
            </a:r>
            <a:r>
              <a:rPr lang="ru-RU" sz="2800" b="1"/>
              <a:t>. Создание отдельного модуля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751344"/>
            <a:ext cx="892899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/>
              <a:t>Создадим отдельный модуль, в котором соберем все функции простой отрисовки объектов игры.</a:t>
            </a:r>
          </a:p>
          <a:p>
            <a:endParaRPr lang="ru-RU" sz="1800"/>
          </a:p>
          <a:p>
            <a:endParaRPr lang="ru-RU" sz="1800"/>
          </a:p>
          <a:p>
            <a:r>
              <a:rPr lang="ru-RU" sz="1800"/>
              <a:t>Для этого нужно:</a:t>
            </a:r>
          </a:p>
          <a:p>
            <a:pPr marL="342900" indent="-342900">
              <a:buAutoNum type="arabicParenR"/>
            </a:pPr>
            <a:r>
              <a:rPr lang="ru-RU"/>
              <a:t>Создать модуль – </a:t>
            </a:r>
            <a:r>
              <a:rPr lang="en-US" err="1"/>
              <a:t>cpp</a:t>
            </a:r>
            <a:r>
              <a:rPr lang="en-US"/>
              <a:t> </a:t>
            </a:r>
            <a:r>
              <a:rPr lang="ru-RU"/>
              <a:t>файл и заголовочный (</a:t>
            </a:r>
            <a:r>
              <a:rPr lang="en-US"/>
              <a:t>h) </a:t>
            </a:r>
            <a:r>
              <a:rPr lang="ru-RU"/>
              <a:t>файл</a:t>
            </a:r>
          </a:p>
          <a:p>
            <a:pPr marL="342900" indent="-342900">
              <a:buFontTx/>
              <a:buAutoNum type="arabicParenR"/>
            </a:pPr>
            <a:r>
              <a:rPr lang="ru-RU" sz="1800"/>
              <a:t>Поместить в заголовочный файл </a:t>
            </a:r>
            <a:r>
              <a:rPr lang="ru-RU"/>
              <a:t>все прототипы этих функций</a:t>
            </a:r>
          </a:p>
          <a:p>
            <a:pPr marL="342900" indent="-342900">
              <a:buAutoNum type="arabicParenR"/>
            </a:pPr>
            <a:r>
              <a:rPr lang="ru-RU" sz="1800"/>
              <a:t>Перене</a:t>
            </a:r>
            <a:r>
              <a:rPr lang="ru-RU"/>
              <a:t>сти в </a:t>
            </a:r>
            <a:r>
              <a:rPr lang="en-US" err="1"/>
              <a:t>cpp</a:t>
            </a:r>
            <a:r>
              <a:rPr lang="en-US"/>
              <a:t> </a:t>
            </a:r>
            <a:r>
              <a:rPr lang="ru-RU"/>
              <a:t>файл все функции отрисовки</a:t>
            </a:r>
          </a:p>
          <a:p>
            <a:pPr marL="342900" indent="-342900">
              <a:buAutoNum type="arabicParenR"/>
            </a:pPr>
            <a:r>
              <a:rPr lang="ru-RU"/>
              <a:t>Прописать подключение </a:t>
            </a:r>
            <a:r>
              <a:rPr lang="ru-RU" err="1"/>
              <a:t>заговочного</a:t>
            </a:r>
            <a:r>
              <a:rPr lang="ru-RU"/>
              <a:t> файла в </a:t>
            </a:r>
            <a:r>
              <a:rPr lang="en-US"/>
              <a:t>CPP</a:t>
            </a:r>
            <a:r>
              <a:rPr lang="ru-RU"/>
              <a:t> файлах</a:t>
            </a:r>
            <a:r>
              <a:rPr lang="ru-RU" sz="1800"/>
              <a:t>!</a:t>
            </a:r>
            <a:endParaRPr lang="en-US" sz="1800"/>
          </a:p>
          <a:p>
            <a:endParaRPr lang="ru-RU" sz="17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900" i="1"/>
          </a:p>
        </p:txBody>
      </p:sp>
    </p:spTree>
    <p:extLst>
      <p:ext uri="{BB962C8B-B14F-4D97-AF65-F5344CB8AC3E}">
        <p14:creationId xmlns:p14="http://schemas.microsoft.com/office/powerpoint/2010/main" val="42533127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1*. Реализация (1). Структура файлов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739E3D6-CA82-48D8-8D48-F2B6C9B74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346487"/>
            <a:ext cx="4320480" cy="429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832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2. Утверждение темы игры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751344"/>
            <a:ext cx="8928992" cy="213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900"/>
              <a:t>После выбора темы вам необходимо утвердить её у вашего преподавателя, ведущего лабораторные работы.</a:t>
            </a:r>
          </a:p>
          <a:p>
            <a:endParaRPr lang="ru-RU" sz="1900" i="1"/>
          </a:p>
          <a:p>
            <a:endParaRPr lang="ru-RU" sz="1900"/>
          </a:p>
          <a:p>
            <a:r>
              <a:rPr lang="ru-RU" sz="1900"/>
              <a:t>До утверждения темы не рекомендуется начинать кодирование.</a:t>
            </a:r>
          </a:p>
          <a:p>
            <a:endParaRPr lang="ru-RU" sz="1900"/>
          </a:p>
          <a:p>
            <a:r>
              <a:rPr lang="ru-RU" sz="1900"/>
              <a:t>Сразу после утверждения вы можете выполнять Задачу 3 и далее.</a:t>
            </a:r>
          </a:p>
        </p:txBody>
      </p:sp>
    </p:spTree>
    <p:extLst>
      <p:ext uri="{BB962C8B-B14F-4D97-AF65-F5344CB8AC3E}">
        <p14:creationId xmlns:p14="http://schemas.microsoft.com/office/powerpoint/2010/main" val="163572716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1*. Реализация (2). Заголовочный файл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F520CBF-B5F1-44E8-BA15-84C048816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072" y="1268760"/>
            <a:ext cx="6627856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2097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1*. Реализация (3). Основной </a:t>
            </a:r>
            <a:r>
              <a:rPr lang="en-US" sz="2800" b="1"/>
              <a:t>CPP </a:t>
            </a:r>
            <a:r>
              <a:rPr lang="ru-RU" sz="2800" b="1"/>
              <a:t>файл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24BA3B-F67E-4A39-B290-E25A83F88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56" y="980728"/>
            <a:ext cx="7661288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9979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1*. Реализация (4). </a:t>
            </a:r>
            <a:r>
              <a:rPr lang="en-US" sz="2800" b="1"/>
              <a:t>CPP </a:t>
            </a:r>
            <a:r>
              <a:rPr lang="ru-RU" sz="2800" b="1"/>
              <a:t>файл модуля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8A3369-9EF0-44D0-9207-079D35DAB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813" y="980728"/>
            <a:ext cx="6566374" cy="537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19150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1*. Реализация (5). </a:t>
            </a:r>
            <a:r>
              <a:rPr lang="en-US" sz="2800" b="1"/>
              <a:t>CPP </a:t>
            </a:r>
            <a:r>
              <a:rPr lang="ru-RU" sz="2800" b="1"/>
              <a:t>файл модуля (2)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090D48-3F38-4327-9C40-9CE2CA1AF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742" y="908720"/>
            <a:ext cx="6126516" cy="571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21032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1*. Реализация (6). </a:t>
            </a:r>
            <a:r>
              <a:rPr lang="en-US" sz="2800" b="1"/>
              <a:t>CPP </a:t>
            </a:r>
            <a:r>
              <a:rPr lang="ru-RU" sz="2800" b="1"/>
              <a:t>файл модуля (3)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352105-A251-4E6D-86F6-481F1E8AA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54" y="751344"/>
            <a:ext cx="6883292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4791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1*. Реализация (7). </a:t>
            </a:r>
            <a:r>
              <a:rPr lang="en-US" sz="2800" b="1"/>
              <a:t>CPP </a:t>
            </a:r>
            <a:r>
              <a:rPr lang="ru-RU" sz="2800" b="1"/>
              <a:t>файл модуля (4)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951838-DD23-44B6-8F96-C63BCC694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2" y="1196752"/>
            <a:ext cx="7956376" cy="492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3574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2. Финальный экран. Использование вложенных циклов.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751344"/>
            <a:ext cx="8928992" cy="4262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/>
              <a:t>Создадим финальный экран, который будет отображаться после завершения игры.</a:t>
            </a:r>
          </a:p>
          <a:p>
            <a:r>
              <a:rPr lang="ru-RU" sz="1800"/>
              <a:t>На нем выведем ФИО автора.</a:t>
            </a:r>
          </a:p>
          <a:p>
            <a:r>
              <a:rPr lang="ru-RU"/>
              <a:t>Выведем в большом количестве изображение всех действующих героев. И изображения всех предметов из игры.</a:t>
            </a:r>
          </a:p>
          <a:p>
            <a:r>
              <a:rPr lang="ru-RU" sz="1800"/>
              <a:t>Будем </a:t>
            </a:r>
            <a:r>
              <a:rPr lang="ru-RU"/>
              <a:t>использовать вложенные циклы для максимального заполнения экрана объектами из игры.</a:t>
            </a:r>
          </a:p>
          <a:p>
            <a:endParaRPr lang="ru-RU" sz="1800"/>
          </a:p>
          <a:p>
            <a:endParaRPr lang="ru-RU" sz="1800"/>
          </a:p>
          <a:p>
            <a:r>
              <a:rPr lang="ru-RU" sz="1800"/>
              <a:t>Для этого </a:t>
            </a:r>
            <a:r>
              <a:rPr lang="ru-RU"/>
              <a:t>сделаем</a:t>
            </a:r>
            <a:r>
              <a:rPr lang="ru-RU" sz="1800"/>
              <a:t>:</a:t>
            </a:r>
          </a:p>
          <a:p>
            <a:pPr marL="342900" indent="-342900">
              <a:buAutoNum type="arabicParenR"/>
            </a:pPr>
            <a:r>
              <a:rPr lang="ru-RU"/>
              <a:t>Добавим глобальные переменные, которые хранят этап игры</a:t>
            </a:r>
          </a:p>
          <a:p>
            <a:pPr marL="342900" indent="-342900">
              <a:buFontTx/>
              <a:buAutoNum type="arabicParenR"/>
            </a:pPr>
            <a:r>
              <a:rPr lang="ru-RU" sz="1800"/>
              <a:t>Создадим функцию, которая будет </a:t>
            </a:r>
            <a:r>
              <a:rPr lang="ru-RU" sz="1800" err="1"/>
              <a:t>отрисовывать</a:t>
            </a:r>
            <a:r>
              <a:rPr lang="ru-RU" sz="1800"/>
              <a:t> финальный экран</a:t>
            </a:r>
            <a:endParaRPr lang="ru-RU"/>
          </a:p>
          <a:p>
            <a:pPr marL="342900" indent="-342900">
              <a:buAutoNum type="arabicParenR"/>
            </a:pPr>
            <a:r>
              <a:rPr lang="ru-RU" sz="1800"/>
              <a:t>В </a:t>
            </a:r>
            <a:r>
              <a:rPr lang="en-US" sz="1800"/>
              <a:t>WM_PAINT </a:t>
            </a:r>
            <a:r>
              <a:rPr lang="ru-RU" sz="1800"/>
              <a:t>добавим код, которые будет либо рисовать игру, либо рисовать финальный экран – в зависимости от этапа</a:t>
            </a:r>
          </a:p>
          <a:p>
            <a:pPr marL="342900" indent="-342900">
              <a:buAutoNum type="arabicParenR"/>
            </a:pPr>
            <a:r>
              <a:rPr lang="ru-RU"/>
              <a:t>Добавим в код переключение этапов игры</a:t>
            </a:r>
            <a:endParaRPr lang="ru-RU" sz="17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900" i="1"/>
          </a:p>
        </p:txBody>
      </p:sp>
    </p:spTree>
    <p:extLst>
      <p:ext uri="{BB962C8B-B14F-4D97-AF65-F5344CB8AC3E}">
        <p14:creationId xmlns:p14="http://schemas.microsoft.com/office/powerpoint/2010/main" val="11966579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</a:t>
            </a:r>
            <a:r>
              <a:rPr lang="en-US" sz="2800" b="1"/>
              <a:t>2</a:t>
            </a:r>
            <a:r>
              <a:rPr lang="ru-RU" sz="2800" b="1"/>
              <a:t>. Реализация (1). Глобальные переменные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D1CB90-349F-4DEA-AE53-45203D14F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49" y="744488"/>
            <a:ext cx="7425694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290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</a:t>
            </a:r>
            <a:r>
              <a:rPr lang="en-US" sz="2800" b="1"/>
              <a:t>2</a:t>
            </a:r>
            <a:r>
              <a:rPr lang="ru-RU" sz="2800" b="1"/>
              <a:t>. Реализация (2). Функция с финальным экраном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CC5F8E-0AA3-4848-AB68-2C6971141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7" y="1122009"/>
            <a:ext cx="4481264" cy="202681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4186F42-DD78-40F2-BFC2-7531B9F67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87" y="1117127"/>
            <a:ext cx="4047393" cy="500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24751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</a:t>
            </a:r>
            <a:r>
              <a:rPr lang="en-US" sz="2800" b="1"/>
              <a:t>2</a:t>
            </a:r>
            <a:r>
              <a:rPr lang="ru-RU" sz="2800" b="1"/>
              <a:t>. Реализация (3). Функция с финальным экраном (2)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36F4DC9-AD46-462B-9F84-AC0D0C457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736" y="-1301080"/>
            <a:ext cx="5715575" cy="782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030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3. Рисуем все персонажи и предметы в виде картинки (в компьютере или на бумаге)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9A3DCB-302E-46E4-96FA-D09719B26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16" y="1196752"/>
            <a:ext cx="8712968" cy="475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2129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</a:t>
            </a:r>
            <a:r>
              <a:rPr lang="en-US" sz="2800" b="1"/>
              <a:t>2</a:t>
            </a:r>
            <a:r>
              <a:rPr lang="ru-RU" sz="2800" b="1"/>
              <a:t>. Реализация (4). </a:t>
            </a:r>
            <a:r>
              <a:rPr lang="en-US" sz="2800" b="1"/>
              <a:t>WM_PAINT</a:t>
            </a:r>
            <a:endParaRPr lang="ru-RU" sz="2800" b="1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B68497-AE05-4A40-8D0C-9704B9B91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83" y="908720"/>
            <a:ext cx="8297433" cy="57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4253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</a:t>
            </a:r>
            <a:r>
              <a:rPr lang="en-US" sz="2800" b="1"/>
              <a:t>2</a:t>
            </a:r>
            <a:r>
              <a:rPr lang="ru-RU" sz="2800" b="1"/>
              <a:t>. Реализация (</a:t>
            </a:r>
            <a:r>
              <a:rPr lang="en-US" sz="2800" b="1"/>
              <a:t>5</a:t>
            </a:r>
            <a:r>
              <a:rPr lang="ru-RU" sz="2800" b="1"/>
              <a:t>). Переключение этапа игры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CDD3E5-2EE1-4F4F-AFAF-ACAFD2BAA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69" y="908688"/>
            <a:ext cx="3603484" cy="29523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809F247-2D46-46DC-8A6A-7B904DA12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121" y="-823130"/>
            <a:ext cx="3895974" cy="72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4528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</a:t>
            </a:r>
            <a:r>
              <a:rPr lang="en-US" sz="2800" b="1"/>
              <a:t>2</a:t>
            </a:r>
            <a:r>
              <a:rPr lang="ru-RU" sz="2800" b="1"/>
              <a:t>. Реализация (6). Работа программы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8914DC-ACDA-4B62-B3DC-487FAA331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988840"/>
            <a:ext cx="7444217" cy="373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3963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</a:t>
            </a:r>
            <a:r>
              <a:rPr lang="en-US" sz="2800" b="1"/>
              <a:t>3</a:t>
            </a:r>
            <a:r>
              <a:rPr lang="ru-RU" sz="2800" b="1"/>
              <a:t>. Экран поражения. Использование рекурсивных фигур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751344"/>
            <a:ext cx="8928992" cy="3708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/>
              <a:t>Создадим экран поражения, предшествующий финальному.</a:t>
            </a:r>
          </a:p>
          <a:p>
            <a:r>
              <a:rPr lang="ru-RU" sz="1800"/>
              <a:t>Он будет выводиться на 20 секунд сразу после поражения.</a:t>
            </a:r>
          </a:p>
          <a:p>
            <a:r>
              <a:rPr lang="ru-RU"/>
              <a:t>После 20 секунд включится финальный экран.</a:t>
            </a:r>
          </a:p>
          <a:p>
            <a:endParaRPr lang="ru-RU" sz="1800"/>
          </a:p>
          <a:p>
            <a:endParaRPr lang="ru-RU" sz="1800"/>
          </a:p>
          <a:p>
            <a:r>
              <a:rPr lang="ru-RU" sz="1800"/>
              <a:t>Для этого </a:t>
            </a:r>
            <a:r>
              <a:rPr lang="ru-RU"/>
              <a:t>сделаем</a:t>
            </a:r>
            <a:r>
              <a:rPr lang="ru-RU" sz="1800"/>
              <a:t>:</a:t>
            </a:r>
          </a:p>
          <a:p>
            <a:pPr marL="342900" indent="-342900">
              <a:buAutoNum type="arabicParenR"/>
            </a:pPr>
            <a:r>
              <a:rPr lang="ru-RU"/>
              <a:t>Добавим глобальные переменные, которые хранят шаг финала</a:t>
            </a:r>
          </a:p>
          <a:p>
            <a:pPr marL="342900" indent="-342900">
              <a:buFontTx/>
              <a:buAutoNum type="arabicParenR"/>
            </a:pPr>
            <a:r>
              <a:rPr lang="ru-RU" sz="1800"/>
              <a:t>Создадим функции, которые будут </a:t>
            </a:r>
            <a:r>
              <a:rPr lang="ru-RU" sz="1800" err="1"/>
              <a:t>отрисовывать</a:t>
            </a:r>
            <a:r>
              <a:rPr lang="ru-RU" sz="1800"/>
              <a:t> экраны поражения и – впоследствии экран победы</a:t>
            </a:r>
          </a:p>
          <a:p>
            <a:pPr marL="342900" indent="-342900">
              <a:buFontTx/>
              <a:buAutoNum type="arabicParenR"/>
            </a:pPr>
            <a:r>
              <a:rPr lang="ru-RU"/>
              <a:t>Добавим код, изменяющий переменные с шагами финала</a:t>
            </a:r>
          </a:p>
          <a:p>
            <a:pPr marL="342900" indent="-342900">
              <a:buFontTx/>
              <a:buAutoNum type="arabicParenR"/>
            </a:pPr>
            <a:r>
              <a:rPr lang="ru-RU"/>
              <a:t>Вызовем после поражения отрисовку экрана поражения, а после победы – экрана победы</a:t>
            </a:r>
          </a:p>
          <a:p>
            <a:endParaRPr lang="ru-RU" sz="1900" i="1"/>
          </a:p>
        </p:txBody>
      </p:sp>
    </p:spTree>
    <p:extLst>
      <p:ext uri="{BB962C8B-B14F-4D97-AF65-F5344CB8AC3E}">
        <p14:creationId xmlns:p14="http://schemas.microsoft.com/office/powerpoint/2010/main" val="31493058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3. Реализация (1). Глобальные переменные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6C68688-17BA-4761-9A1F-7BBE7BED7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324" y="751344"/>
            <a:ext cx="6751352" cy="594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0567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3. Реализация (2). Прототипы функций поражения и победы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074B0B-D49A-48F7-B591-1E420DFCB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1209675"/>
            <a:ext cx="705802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4540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3. Реализация (3). Функция поражения и заготовка функции победы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A64DBB-C369-411D-8130-3D00A8DAB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920" y="1124744"/>
            <a:ext cx="5464151" cy="532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13719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3. Реализация (4). Работа таймера – при игре и после финала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A9613F-69EE-45B8-8D01-6539A6A09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36" y="908720"/>
            <a:ext cx="8259328" cy="576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6462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3. Реализация (5). Два варианта финала – мы выиграли или проиграли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4694A7-197F-42E7-845C-B308E9FBE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268760"/>
            <a:ext cx="3382127" cy="508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5809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3. Реализация (6). Отрисовка экрана поражения и победы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6B5FD82-1350-49CA-B38E-674C8A4C3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230" y="980728"/>
            <a:ext cx="5821540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73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4. Создать приложение, содержащее все объекты из игры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021051-EF17-487A-A6E3-8A2563B5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628800"/>
            <a:ext cx="7668344" cy="384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5088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3. Реализация (7). Работа программы при поражении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42BE2A-405E-4004-BC84-898091AFF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6551"/>
            <a:ext cx="4572000" cy="229244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002C4A0-E62B-4506-BE9D-1819F0493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2564904"/>
            <a:ext cx="4572000" cy="229244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57E7B22-FAD9-419F-A2D0-45F6AFDE6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28" y="4378464"/>
            <a:ext cx="4572001" cy="229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60759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4. Экран победы. Использование структур.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751344"/>
            <a:ext cx="8928992" cy="3431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/>
              <a:t>Создадим экран победы, предшествующий финальному.</a:t>
            </a:r>
          </a:p>
          <a:p>
            <a:r>
              <a:rPr lang="ru-RU" sz="1800"/>
              <a:t>Он будет выводиться на 20 секунд сразу после поражения.</a:t>
            </a:r>
          </a:p>
          <a:p>
            <a:r>
              <a:rPr lang="ru-RU"/>
              <a:t>После 20 секунд включится финальный экран.</a:t>
            </a:r>
          </a:p>
          <a:p>
            <a:endParaRPr lang="ru-RU" sz="1800"/>
          </a:p>
          <a:p>
            <a:endParaRPr lang="ru-RU" sz="1800"/>
          </a:p>
          <a:p>
            <a:r>
              <a:rPr lang="ru-RU" sz="1800"/>
              <a:t>Для этого </a:t>
            </a:r>
            <a:r>
              <a:rPr lang="ru-RU"/>
              <a:t>сделаем</a:t>
            </a:r>
            <a:r>
              <a:rPr lang="ru-RU" sz="1800"/>
              <a:t>:</a:t>
            </a:r>
          </a:p>
          <a:p>
            <a:pPr marL="342900" indent="-342900">
              <a:buAutoNum type="arabicParenR"/>
            </a:pPr>
            <a:r>
              <a:rPr lang="ru-RU"/>
              <a:t>Добавим функцию, </a:t>
            </a:r>
            <a:r>
              <a:rPr lang="ru-RU" err="1"/>
              <a:t>отрисовывающую</a:t>
            </a:r>
            <a:r>
              <a:rPr lang="ru-RU"/>
              <a:t> звездочку</a:t>
            </a:r>
          </a:p>
          <a:p>
            <a:pPr marL="342900" indent="-342900">
              <a:buFontTx/>
              <a:buAutoNum type="arabicParenR"/>
            </a:pPr>
            <a:r>
              <a:rPr lang="ru-RU" sz="1800"/>
              <a:t>Создадим структуру, хранящую информацию о звездочке </a:t>
            </a:r>
          </a:p>
          <a:p>
            <a:pPr marL="342900" indent="-342900">
              <a:buFontTx/>
              <a:buAutoNum type="arabicParenR"/>
            </a:pPr>
            <a:r>
              <a:rPr lang="ru-RU"/>
              <a:t>Создадим массив звезд</a:t>
            </a:r>
          </a:p>
          <a:p>
            <a:pPr marL="342900" indent="-342900">
              <a:buFontTx/>
              <a:buAutoNum type="arabicParenR"/>
            </a:pPr>
            <a:r>
              <a:rPr lang="ru-RU" sz="1800"/>
              <a:t>На каждом шаге будем создавать новые звезды в массиве</a:t>
            </a:r>
          </a:p>
          <a:p>
            <a:pPr marL="342900" indent="-342900">
              <a:buFontTx/>
              <a:buAutoNum type="arabicParenR"/>
            </a:pPr>
            <a:r>
              <a:rPr lang="ru-RU"/>
              <a:t>На каждом шаге будем перемещать звезды</a:t>
            </a:r>
            <a:endParaRPr lang="ru-RU" sz="1800"/>
          </a:p>
          <a:p>
            <a:endParaRPr lang="ru-RU" sz="1900" i="1"/>
          </a:p>
        </p:txBody>
      </p:sp>
    </p:spTree>
    <p:extLst>
      <p:ext uri="{BB962C8B-B14F-4D97-AF65-F5344CB8AC3E}">
        <p14:creationId xmlns:p14="http://schemas.microsoft.com/office/powerpoint/2010/main" val="28961068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4. Реализация (1). Глобальные переменные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DCC7FCB-5B0C-475B-B2BF-CBC83F4A0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42" y="1268760"/>
            <a:ext cx="3902216" cy="432048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DC1B1C2-169B-4009-BA94-9DF973334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857" y="1268760"/>
            <a:ext cx="4748801" cy="39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121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4. Реализация (</a:t>
            </a:r>
            <a:r>
              <a:rPr lang="en-US" sz="2800" b="1"/>
              <a:t>2</a:t>
            </a:r>
            <a:r>
              <a:rPr lang="ru-RU" sz="2800" b="1"/>
              <a:t>). Код (1)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CC19DF6-3668-4AA3-A755-CEE6724D7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254" y="980728"/>
            <a:ext cx="7265491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2951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4. Реализация (3). Код (2)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3C46FB-03B4-4360-8D80-0D14D1B28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556" y="836712"/>
            <a:ext cx="3634888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6888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4. Реализация (4). Код (3)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85B3BF-3FA4-4D34-9AFE-DA61644DF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122" y="980728"/>
            <a:ext cx="6065756" cy="537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72889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4. Реализация (4). Программа в работе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E42A0A9-356C-4E74-892F-9C349B834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8" y="908720"/>
            <a:ext cx="4139952" cy="207581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C5C76E4-A6FC-4BD6-8585-85B553EF5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024" y="1238021"/>
            <a:ext cx="4139952" cy="207581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E12CF3A-2347-4417-A243-594CA040B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3140968"/>
            <a:ext cx="4139952" cy="207581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BBEADAB-AA33-4BA5-863B-D1E93E94E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640" y="4665553"/>
            <a:ext cx="4139952" cy="207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86292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5. Презентация преподавателю получившегося приложения на занятии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2E86CF0-0D75-4F99-B898-BF76BEF084F3}"/>
              </a:ext>
            </a:extLst>
          </p:cNvPr>
          <p:cNvSpPr/>
          <p:nvPr/>
        </p:nvSpPr>
        <p:spPr>
          <a:xfrm>
            <a:off x="107504" y="751344"/>
            <a:ext cx="8928992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900"/>
              <a:t>Вам необходимо показывать ваши наработки по игре преподавателю после выполнения КАЖДОГО ЭТАПА проекта!</a:t>
            </a:r>
          </a:p>
          <a:p>
            <a:endParaRPr lang="ru-RU" sz="1900" i="1"/>
          </a:p>
          <a:p>
            <a:endParaRPr lang="ru-RU" sz="1900"/>
          </a:p>
          <a:p>
            <a:r>
              <a:rPr lang="ru-RU" sz="1900"/>
              <a:t>Если вы выполнили все этапы, но показали всё только в конце, то проект вам не засчитывается. ДАЖЕ ЕСЛИ ВЫ ДОКАЗАЛИ полное свое авторство – увы </a:t>
            </a:r>
            <a:r>
              <a:rPr lang="ru-RU" sz="1900">
                <a:sym typeface="Wingdings" panose="05000000000000000000" pitchFamily="2" charset="2"/>
              </a:rPr>
              <a:t> </a:t>
            </a:r>
          </a:p>
          <a:p>
            <a:endParaRPr lang="ru-RU" sz="1900">
              <a:sym typeface="Wingdings" panose="05000000000000000000" pitchFamily="2" charset="2"/>
            </a:endParaRPr>
          </a:p>
          <a:p>
            <a:endParaRPr lang="ru-RU" sz="1900"/>
          </a:p>
        </p:txBody>
      </p:sp>
    </p:spTree>
    <p:extLst>
      <p:ext uri="{BB962C8B-B14F-4D97-AF65-F5344CB8AC3E}">
        <p14:creationId xmlns:p14="http://schemas.microsoft.com/office/powerpoint/2010/main" val="170576171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/>
              <a:t>ИТОГО по этапу 5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79512" y="610136"/>
            <a:ext cx="8550696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ru-RU" sz="2300"/>
              <a:t>Нарисовали еще 3 насыщенных экрана – финальный экран, экран поражения, и экран победы</a:t>
            </a:r>
          </a:p>
          <a:p>
            <a:pPr marL="457200" indent="-457200">
              <a:buAutoNum type="arabicPeriod"/>
            </a:pPr>
            <a:r>
              <a:rPr lang="ru-RU" sz="2300"/>
              <a:t>Применили еще раз рекурсию, вложенные циклы, и поработали со структурами</a:t>
            </a:r>
          </a:p>
          <a:p>
            <a:pPr marL="457200" indent="-457200">
              <a:buAutoNum type="arabicPeriod"/>
            </a:pPr>
            <a:r>
              <a:rPr lang="ru-RU" sz="2300"/>
              <a:t>Завершили разработку игры!</a:t>
            </a:r>
          </a:p>
          <a:p>
            <a:pPr marL="457200" indent="-457200">
              <a:buAutoNum type="arabicPeriod"/>
            </a:pPr>
            <a:endParaRPr lang="ru-RU" sz="2300"/>
          </a:p>
          <a:p>
            <a:r>
              <a:rPr lang="ru-RU" sz="2300"/>
              <a:t>Теперь её можно показывать всем, кто сможет оценить вашу работу!!!</a:t>
            </a:r>
          </a:p>
        </p:txBody>
      </p:sp>
    </p:spTree>
    <p:extLst>
      <p:ext uri="{BB962C8B-B14F-4D97-AF65-F5344CB8AC3E}">
        <p14:creationId xmlns:p14="http://schemas.microsoft.com/office/powerpoint/2010/main" val="197377625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515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Шаг 1. Создаем проект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FC5497-1415-4600-A1D9-2AD783C29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12776"/>
            <a:ext cx="7452320" cy="497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63844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/>
              <a:t>ИТОГО по сквозному проекту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79512" y="610136"/>
            <a:ext cx="8550696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ru-RU" sz="2300"/>
              <a:t>За семестр вы не только изучили отдельные темы по основам программирования, и изучили основы языка Си, НО вы также смогли применить все эти знания для создания СКВОЗНОГО ПРОЕКТА.</a:t>
            </a:r>
          </a:p>
          <a:p>
            <a:pPr marL="457200" indent="-457200">
              <a:buAutoNum type="arabicPeriod"/>
            </a:pPr>
            <a:r>
              <a:rPr lang="ru-RU" sz="2300"/>
              <a:t>В сквозном проекте вы применили практически всё, что изучили.</a:t>
            </a:r>
          </a:p>
          <a:p>
            <a:pPr marL="457200" indent="-457200">
              <a:buAutoNum type="arabicPeriod"/>
            </a:pPr>
            <a:r>
              <a:rPr lang="ru-RU" sz="2300"/>
              <a:t>В сквозном проекте вы создали от 1000 до 1500 строк кода. И это – ОТЛИЧНО!</a:t>
            </a:r>
          </a:p>
          <a:p>
            <a:pPr marL="457200" indent="-457200">
              <a:buAutoNum type="arabicPeriod"/>
            </a:pPr>
            <a:r>
              <a:rPr lang="ru-RU" sz="2300"/>
              <a:t>У вас появился опыт создания достаточно большого проекта!</a:t>
            </a:r>
          </a:p>
        </p:txBody>
      </p:sp>
    </p:spTree>
    <p:extLst>
      <p:ext uri="{BB962C8B-B14F-4D97-AF65-F5344CB8AC3E}">
        <p14:creationId xmlns:p14="http://schemas.microsoft.com/office/powerpoint/2010/main" val="282564910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Источники информации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/>
              <a:t>Лекции по курсу «Основы программирования»</a:t>
            </a:r>
          </a:p>
          <a:p>
            <a:r>
              <a:rPr lang="ru-RU"/>
              <a:t>Лабораторные работы по курсу «Основы программирования»</a:t>
            </a:r>
          </a:p>
          <a:p>
            <a:endParaRPr lang="ru-RU" sz="3200"/>
          </a:p>
          <a:p>
            <a:endParaRPr lang="ru-RU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644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Шаг 2. Запускаем приложение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EE2755-5415-4A62-BFE4-D0E31864D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540440"/>
            <a:ext cx="7013384" cy="351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0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Шаг 3. Ищем </a:t>
            </a:r>
            <a:r>
              <a:rPr lang="en-US" sz="2800" b="1" err="1"/>
              <a:t>WndProc</a:t>
            </a:r>
            <a:endParaRPr lang="ru-RU" sz="2800" b="1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0716F2-CF27-46CC-A4E9-BAEA9F044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84" y="1268760"/>
            <a:ext cx="7559824" cy="504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082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Шаг 4. Ищем </a:t>
            </a:r>
            <a:r>
              <a:rPr lang="en-US" sz="2800" b="1"/>
              <a:t>“case WM_PAINT:”</a:t>
            </a:r>
            <a:endParaRPr lang="ru-RU" sz="2800" b="1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2E70ED-1315-43B8-A394-F67C57A00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40" y="1268760"/>
            <a:ext cx="7452320" cy="497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00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Основной шаг: Добавляем код, рисующий все объекты! (1)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88CA20-8227-4A32-8200-4891E2D96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836712"/>
            <a:ext cx="4324354" cy="518457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B8B68C9-BA66-4101-A135-85F824481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793548"/>
            <a:ext cx="4089927" cy="537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222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Что такое «Сквозной проект» и зачем он вам?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751344"/>
            <a:ext cx="892899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/>
              <a:t>Чтобы стать ИТ специалистом, необходимо не только изучить основы основ, но и получить опыт работы на достаточно больших проектах.</a:t>
            </a:r>
          </a:p>
          <a:p>
            <a:r>
              <a:rPr lang="ru-RU" sz="2000"/>
              <a:t>Поэтому в рамках курса «Основ программирования» кроме простых лабораторных работ (и усложненных задач к этим лабораторным работам) есть еще Сквозной проект, в котором в течение семестра каждый студент может получить опыт длительной разработки достаточно объемного проекта.</a:t>
            </a:r>
          </a:p>
          <a:p>
            <a:endParaRPr lang="ru-RU" sz="2000"/>
          </a:p>
          <a:p>
            <a:r>
              <a:rPr lang="ru-RU" sz="2000"/>
              <a:t>Сквозной проект выполняется СТРОГО ПО ЭТАПАМ. </a:t>
            </a:r>
          </a:p>
          <a:p>
            <a:r>
              <a:rPr lang="ru-RU" sz="2000"/>
              <a:t>Он может быть сделан быстро досрочно – и он будет зачтен, в случае если авторство будет бесспорно. </a:t>
            </a:r>
          </a:p>
          <a:p>
            <a:r>
              <a:rPr lang="ru-RU" sz="2000"/>
              <a:t>Но в случае сильного запаздывания по этапам этот проект (даже сделанный! И даже при бесспорном авторстве!!!!!) не будет засчитан!</a:t>
            </a:r>
          </a:p>
          <a:p>
            <a:endParaRPr lang="ru-RU" sz="2000"/>
          </a:p>
          <a:p>
            <a:r>
              <a:rPr lang="ru-RU" sz="2000"/>
              <a:t>В рамках Сквозного проекта каждый студент будет делать свой собственный (уникальный!!!) вариант </a:t>
            </a:r>
            <a:r>
              <a:rPr lang="ru-RU" sz="2000" b="1"/>
              <a:t>ИГРЫ</a:t>
            </a:r>
            <a:r>
              <a:rPr lang="ru-RU" sz="2000"/>
              <a:t>.</a:t>
            </a:r>
          </a:p>
          <a:p>
            <a:endParaRPr lang="ru-RU" sz="2000"/>
          </a:p>
        </p:txBody>
      </p:sp>
    </p:spTree>
    <p:extLst>
      <p:ext uri="{BB962C8B-B14F-4D97-AF65-F5344CB8AC3E}">
        <p14:creationId xmlns:p14="http://schemas.microsoft.com/office/powerpoint/2010/main" val="611043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Основной шаг: Добавляем код, рисующий все объекты! (2)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B663A3-CCB2-4D1B-B40F-EC8036F8D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860680"/>
            <a:ext cx="4108530" cy="552064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D33D435-FD57-423D-BDDA-322145700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09" y="860680"/>
            <a:ext cx="4225271" cy="558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40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Получившееся приложение со всеми объектами игры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5AEFDF-DC2F-4145-A57C-A8C491011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243089"/>
            <a:ext cx="4938117" cy="449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486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5. Презентация преподавателю получившегося приложения на занятии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2E86CF0-0D75-4F99-B898-BF76BEF084F3}"/>
              </a:ext>
            </a:extLst>
          </p:cNvPr>
          <p:cNvSpPr/>
          <p:nvPr/>
        </p:nvSpPr>
        <p:spPr>
          <a:xfrm>
            <a:off x="107504" y="751344"/>
            <a:ext cx="8928992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900"/>
              <a:t>Вам необходимо показывать ваши наработки по игре преподавателю после выполнения КАЖДОГО ЭТАПА проекта!</a:t>
            </a:r>
          </a:p>
          <a:p>
            <a:endParaRPr lang="ru-RU" sz="1900" i="1"/>
          </a:p>
          <a:p>
            <a:endParaRPr lang="ru-RU" sz="1900"/>
          </a:p>
          <a:p>
            <a:r>
              <a:rPr lang="ru-RU" sz="1900"/>
              <a:t>Если вы выполнили все этапы, но показали всё только в конце, то проект вам не засчитывается. ДАЖЕ ЕСЛИ ВЫ ДОКАЗАЛИ полное свое авторство – увы </a:t>
            </a:r>
            <a:r>
              <a:rPr lang="ru-RU" sz="1900">
                <a:sym typeface="Wingdings" panose="05000000000000000000" pitchFamily="2" charset="2"/>
              </a:rPr>
              <a:t> </a:t>
            </a:r>
          </a:p>
          <a:p>
            <a:endParaRPr lang="ru-RU" sz="1900">
              <a:sym typeface="Wingdings" panose="05000000000000000000" pitchFamily="2" charset="2"/>
            </a:endParaRPr>
          </a:p>
          <a:p>
            <a:endParaRPr lang="ru-RU" sz="1900"/>
          </a:p>
        </p:txBody>
      </p:sp>
    </p:spTree>
    <p:extLst>
      <p:ext uri="{BB962C8B-B14F-4D97-AF65-F5344CB8AC3E}">
        <p14:creationId xmlns:p14="http://schemas.microsoft.com/office/powerpoint/2010/main" val="445035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/>
              <a:t>ИТОГО по этапу 1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79512" y="610136"/>
            <a:ext cx="8550696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ru-RU" sz="2300"/>
              <a:t>Вы выбрали вариант игры и согласовали его с преподавателем</a:t>
            </a:r>
          </a:p>
          <a:p>
            <a:pPr marL="457200" indent="-457200">
              <a:buAutoNum type="arabicPeriod"/>
            </a:pPr>
            <a:r>
              <a:rPr lang="ru-RU" sz="2300"/>
              <a:t>Описали игру – объекты и сценарии</a:t>
            </a:r>
          </a:p>
          <a:p>
            <a:pPr marL="457200" indent="-457200">
              <a:buAutoNum type="arabicPeriod"/>
            </a:pPr>
            <a:r>
              <a:rPr lang="ru-RU" sz="2300"/>
              <a:t>Создали картинку (на бумаге или в компьютере) с объектами </a:t>
            </a:r>
          </a:p>
          <a:p>
            <a:pPr marL="457200" indent="-457200">
              <a:buAutoNum type="arabicPeriod"/>
            </a:pPr>
            <a:r>
              <a:rPr lang="ru-RU" sz="2300"/>
              <a:t>Создали программу </a:t>
            </a:r>
            <a:r>
              <a:rPr lang="ru-RU" sz="2300" err="1"/>
              <a:t>отрисовывающую</a:t>
            </a:r>
            <a:r>
              <a:rPr lang="ru-RU" sz="2300"/>
              <a:t> все объекты</a:t>
            </a:r>
          </a:p>
          <a:p>
            <a:pPr marL="457200" indent="-457200">
              <a:buAutoNum type="arabicPeriod"/>
            </a:pPr>
            <a:r>
              <a:rPr lang="ru-RU" sz="2300"/>
              <a:t>Продемонстрировали программу и картинку преподавателю</a:t>
            </a:r>
          </a:p>
          <a:p>
            <a:pPr marL="457200" indent="-457200">
              <a:buAutoNum type="arabicPeriod"/>
            </a:pPr>
            <a:endParaRPr lang="ru-RU" sz="2300"/>
          </a:p>
          <a:p>
            <a:pPr marL="457200" indent="-457200">
              <a:buAutoNum type="arabicPeriod"/>
            </a:pPr>
            <a:endParaRPr lang="ru-RU" sz="2300"/>
          </a:p>
          <a:p>
            <a:r>
              <a:rPr lang="ru-RU" sz="2300"/>
              <a:t>У вас есть всё, чтобы идти дальше и реализовать сценарии игры!</a:t>
            </a:r>
          </a:p>
        </p:txBody>
      </p:sp>
    </p:spTree>
    <p:extLst>
      <p:ext uri="{BB962C8B-B14F-4D97-AF65-F5344CB8AC3E}">
        <p14:creationId xmlns:p14="http://schemas.microsoft.com/office/powerpoint/2010/main" val="2082253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6580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9784" y="1925960"/>
            <a:ext cx="8229600" cy="1143000"/>
          </a:xfrm>
        </p:spPr>
        <p:txBody>
          <a:bodyPr>
            <a:normAutofit/>
          </a:bodyPr>
          <a:lstStyle/>
          <a:p>
            <a:r>
              <a:rPr lang="ru-RU" b="1"/>
              <a:t>Сквозной проект – этап 2 (СП2)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7F36D55-042F-4E0F-B730-32C761BB4897}"/>
              </a:ext>
            </a:extLst>
          </p:cNvPr>
          <p:cNvSpPr txBox="1">
            <a:spLocks/>
          </p:cNvSpPr>
          <p:nvPr/>
        </p:nvSpPr>
        <p:spPr>
          <a:xfrm>
            <a:off x="149784" y="3284984"/>
            <a:ext cx="8229600" cy="2160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/>
              <a:t>Объекты игры распределяются по отдельным функциям.</a:t>
            </a:r>
          </a:p>
          <a:p>
            <a:r>
              <a:rPr lang="ru-RU" sz="3200" b="1"/>
              <a:t>Добавляется управление героем.</a:t>
            </a:r>
          </a:p>
          <a:p>
            <a:r>
              <a:rPr lang="ru-RU" sz="3200" b="1"/>
              <a:t>Игра заканчивается при победе.</a:t>
            </a:r>
          </a:p>
          <a:p>
            <a:r>
              <a:rPr lang="ru-RU" sz="3200" b="1">
                <a:solidFill>
                  <a:srgbClr val="FF0000"/>
                </a:solidFill>
              </a:rPr>
              <a:t>Презентация итогов этапа 2 преподавателю.</a:t>
            </a:r>
          </a:p>
          <a:p>
            <a:endParaRPr lang="ru-RU" sz="3200" b="1"/>
          </a:p>
        </p:txBody>
      </p:sp>
    </p:spTree>
    <p:extLst>
      <p:ext uri="{BB962C8B-B14F-4D97-AF65-F5344CB8AC3E}">
        <p14:creationId xmlns:p14="http://schemas.microsoft.com/office/powerpoint/2010/main" val="9713479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Задачи ЭТАПА </a:t>
            </a:r>
            <a:r>
              <a:rPr lang="en-US" sz="2800" b="1"/>
              <a:t>2</a:t>
            </a:r>
            <a:endParaRPr lang="ru-RU" sz="2800" b="1"/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751344"/>
            <a:ext cx="892899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/>
              <a:t>Задача 1. Для каждого объекта создать свою собственную функцию</a:t>
            </a:r>
            <a:endParaRPr lang="en-US" sz="2000"/>
          </a:p>
          <a:p>
            <a:r>
              <a:rPr lang="ru-RU" sz="2000"/>
              <a:t>Задача 2. Управление героем через клавиатуру</a:t>
            </a:r>
            <a:endParaRPr lang="en-US" sz="2000"/>
          </a:p>
          <a:p>
            <a:r>
              <a:rPr lang="ru-RU" sz="2000"/>
              <a:t>Задача 3. Игра автоматически заканчивается при победе (ёжик нашел гриб)</a:t>
            </a:r>
          </a:p>
          <a:p>
            <a:endParaRPr lang="en-US" sz="2000" b="1"/>
          </a:p>
          <a:p>
            <a:r>
              <a:rPr lang="ru-RU" sz="2000"/>
              <a:t>Задача 4. Презентация преподавателю получившегося приложения на занятии</a:t>
            </a:r>
            <a:endParaRPr lang="ru-RU" sz="2000" i="1"/>
          </a:p>
        </p:txBody>
      </p:sp>
    </p:spTree>
    <p:extLst>
      <p:ext uri="{BB962C8B-B14F-4D97-AF65-F5344CB8AC3E}">
        <p14:creationId xmlns:p14="http://schemas.microsoft.com/office/powerpoint/2010/main" val="143203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1. Для каждого объекта создать свою собственную функцию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751344"/>
            <a:ext cx="8928992" cy="3524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700" i="1"/>
              <a:t>Для каждого объекта нужно создать функцию вида</a:t>
            </a:r>
          </a:p>
          <a:p>
            <a:endParaRPr lang="ru-RU" sz="17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70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7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err="1">
                <a:solidFill>
                  <a:srgbClr val="000000"/>
                </a:solidFill>
                <a:latin typeface="Consolas" panose="020B0609020204030204" pitchFamily="49" charset="0"/>
              </a:rPr>
              <a:t>DrawMushroom</a:t>
            </a:r>
            <a:r>
              <a:rPr lang="en-US" sz="17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>
                <a:solidFill>
                  <a:srgbClr val="2B91AF"/>
                </a:solidFill>
                <a:latin typeface="Consolas" panose="020B0609020204030204" pitchFamily="49" charset="0"/>
              </a:rPr>
              <a:t>HDC</a:t>
            </a:r>
            <a:r>
              <a:rPr lang="en-US" sz="17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err="1">
                <a:solidFill>
                  <a:srgbClr val="808080"/>
                </a:solidFill>
                <a:latin typeface="Consolas" panose="020B0609020204030204" pitchFamily="49" charset="0"/>
              </a:rPr>
              <a:t>hdc</a:t>
            </a:r>
            <a:r>
              <a:rPr lang="en-US" sz="17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7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>
                <a:solidFill>
                  <a:srgbClr val="808080"/>
                </a:solidFill>
                <a:latin typeface="Consolas" panose="020B0609020204030204" pitchFamily="49" charset="0"/>
              </a:rPr>
              <a:t>cx</a:t>
            </a:r>
            <a:r>
              <a:rPr lang="en-US" sz="17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7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>
                <a:solidFill>
                  <a:srgbClr val="808080"/>
                </a:solidFill>
                <a:latin typeface="Consolas" panose="020B0609020204030204" pitchFamily="49" charset="0"/>
              </a:rPr>
              <a:t>cy</a:t>
            </a:r>
            <a:r>
              <a:rPr lang="en-US" sz="17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ru-RU" sz="1700">
                <a:solidFill>
                  <a:srgbClr val="000000"/>
                </a:solidFill>
                <a:latin typeface="Consolas" panose="020B0609020204030204" pitchFamily="49" charset="0"/>
              </a:rPr>
              <a:t>	...</a:t>
            </a:r>
          </a:p>
          <a:p>
            <a:r>
              <a:rPr lang="ru-RU" sz="17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70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7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err="1">
                <a:solidFill>
                  <a:srgbClr val="000000"/>
                </a:solidFill>
                <a:latin typeface="Consolas" panose="020B0609020204030204" pitchFamily="49" charset="0"/>
              </a:rPr>
              <a:t>DrawKnife</a:t>
            </a:r>
            <a:r>
              <a:rPr lang="en-US" sz="17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>
                <a:solidFill>
                  <a:srgbClr val="2B91AF"/>
                </a:solidFill>
                <a:latin typeface="Consolas" panose="020B0609020204030204" pitchFamily="49" charset="0"/>
              </a:rPr>
              <a:t>HDC</a:t>
            </a:r>
            <a:r>
              <a:rPr lang="en-US" sz="17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err="1">
                <a:solidFill>
                  <a:srgbClr val="808080"/>
                </a:solidFill>
                <a:latin typeface="Consolas" panose="020B0609020204030204" pitchFamily="49" charset="0"/>
              </a:rPr>
              <a:t>hdc</a:t>
            </a:r>
            <a:r>
              <a:rPr lang="en-US" sz="17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7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>
                <a:solidFill>
                  <a:srgbClr val="808080"/>
                </a:solidFill>
                <a:latin typeface="Consolas" panose="020B0609020204030204" pitchFamily="49" charset="0"/>
              </a:rPr>
              <a:t>cx</a:t>
            </a:r>
            <a:r>
              <a:rPr lang="en-US" sz="17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7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>
                <a:solidFill>
                  <a:srgbClr val="808080"/>
                </a:solidFill>
                <a:latin typeface="Consolas" panose="020B0609020204030204" pitchFamily="49" charset="0"/>
              </a:rPr>
              <a:t>cy</a:t>
            </a:r>
            <a:r>
              <a:rPr lang="en-US" sz="17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ru-RU" sz="1700">
                <a:solidFill>
                  <a:srgbClr val="000000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en-US" sz="170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7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err="1">
                <a:solidFill>
                  <a:srgbClr val="000000"/>
                </a:solidFill>
                <a:latin typeface="Consolas" panose="020B0609020204030204" pitchFamily="49" charset="0"/>
              </a:rPr>
              <a:t>DrawApple</a:t>
            </a:r>
            <a:r>
              <a:rPr lang="en-US" sz="17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>
                <a:solidFill>
                  <a:srgbClr val="2B91AF"/>
                </a:solidFill>
                <a:latin typeface="Consolas" panose="020B0609020204030204" pitchFamily="49" charset="0"/>
              </a:rPr>
              <a:t>HDC</a:t>
            </a:r>
            <a:r>
              <a:rPr lang="en-US" sz="17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err="1">
                <a:solidFill>
                  <a:srgbClr val="808080"/>
                </a:solidFill>
                <a:latin typeface="Consolas" panose="020B0609020204030204" pitchFamily="49" charset="0"/>
              </a:rPr>
              <a:t>hdc</a:t>
            </a:r>
            <a:r>
              <a:rPr lang="en-US" sz="17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7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>
                <a:solidFill>
                  <a:srgbClr val="808080"/>
                </a:solidFill>
                <a:latin typeface="Consolas" panose="020B0609020204030204" pitchFamily="49" charset="0"/>
              </a:rPr>
              <a:t>cx</a:t>
            </a:r>
            <a:r>
              <a:rPr lang="en-US" sz="17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7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>
                <a:solidFill>
                  <a:srgbClr val="808080"/>
                </a:solidFill>
                <a:latin typeface="Consolas" panose="020B0609020204030204" pitchFamily="49" charset="0"/>
              </a:rPr>
              <a:t>cy</a:t>
            </a:r>
            <a:r>
              <a:rPr lang="en-US" sz="170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ru-RU" sz="170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  <a:p>
            <a:r>
              <a:rPr lang="en-US" sz="170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7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err="1">
                <a:solidFill>
                  <a:srgbClr val="000000"/>
                </a:solidFill>
                <a:latin typeface="Consolas" panose="020B0609020204030204" pitchFamily="49" charset="0"/>
              </a:rPr>
              <a:t>DrawHedgehog</a:t>
            </a:r>
            <a:r>
              <a:rPr lang="en-US" sz="17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>
                <a:solidFill>
                  <a:srgbClr val="2B91AF"/>
                </a:solidFill>
                <a:latin typeface="Consolas" panose="020B0609020204030204" pitchFamily="49" charset="0"/>
              </a:rPr>
              <a:t>HDC</a:t>
            </a:r>
            <a:r>
              <a:rPr lang="en-US" sz="17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err="1">
                <a:solidFill>
                  <a:srgbClr val="808080"/>
                </a:solidFill>
                <a:latin typeface="Consolas" panose="020B0609020204030204" pitchFamily="49" charset="0"/>
              </a:rPr>
              <a:t>hdc</a:t>
            </a:r>
            <a:r>
              <a:rPr lang="en-US" sz="17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7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>
                <a:solidFill>
                  <a:srgbClr val="808080"/>
                </a:solidFill>
                <a:latin typeface="Consolas" panose="020B0609020204030204" pitchFamily="49" charset="0"/>
              </a:rPr>
              <a:t>cx</a:t>
            </a:r>
            <a:r>
              <a:rPr lang="en-US" sz="17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7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>
                <a:solidFill>
                  <a:srgbClr val="808080"/>
                </a:solidFill>
                <a:latin typeface="Consolas" panose="020B0609020204030204" pitchFamily="49" charset="0"/>
              </a:rPr>
              <a:t>cy</a:t>
            </a:r>
            <a:r>
              <a:rPr lang="en-US" sz="170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ru-RU" sz="170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  <a:p>
            <a:r>
              <a:rPr lang="en-US" sz="170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7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err="1">
                <a:solidFill>
                  <a:srgbClr val="000000"/>
                </a:solidFill>
                <a:latin typeface="Consolas" panose="020B0609020204030204" pitchFamily="49" charset="0"/>
              </a:rPr>
              <a:t>DrawFox</a:t>
            </a:r>
            <a:r>
              <a:rPr lang="en-US" sz="17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>
                <a:solidFill>
                  <a:srgbClr val="2B91AF"/>
                </a:solidFill>
                <a:latin typeface="Consolas" panose="020B0609020204030204" pitchFamily="49" charset="0"/>
              </a:rPr>
              <a:t>HDC</a:t>
            </a:r>
            <a:r>
              <a:rPr lang="en-US" sz="17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err="1">
                <a:solidFill>
                  <a:srgbClr val="808080"/>
                </a:solidFill>
                <a:latin typeface="Consolas" panose="020B0609020204030204" pitchFamily="49" charset="0"/>
              </a:rPr>
              <a:t>hdc</a:t>
            </a:r>
            <a:r>
              <a:rPr lang="en-US" sz="17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7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>
                <a:solidFill>
                  <a:srgbClr val="808080"/>
                </a:solidFill>
                <a:latin typeface="Consolas" panose="020B0609020204030204" pitchFamily="49" charset="0"/>
              </a:rPr>
              <a:t>cx</a:t>
            </a:r>
            <a:r>
              <a:rPr lang="en-US" sz="17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7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>
                <a:solidFill>
                  <a:srgbClr val="808080"/>
                </a:solidFill>
                <a:latin typeface="Consolas" panose="020B0609020204030204" pitchFamily="49" charset="0"/>
              </a:rPr>
              <a:t>cy</a:t>
            </a:r>
            <a:r>
              <a:rPr lang="en-US" sz="170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ru-RU" sz="170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  <a:p>
            <a:endParaRPr lang="ru-RU" sz="17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700">
                <a:solidFill>
                  <a:srgbClr val="000000"/>
                </a:solidFill>
                <a:latin typeface="Consolas" panose="020B0609020204030204" pitchFamily="49" charset="0"/>
              </a:rPr>
              <a:t>в которые нужно перенести весь код отрисовки соответствующих объектов.</a:t>
            </a:r>
          </a:p>
          <a:p>
            <a:r>
              <a:rPr lang="ru-RU" sz="1700">
                <a:solidFill>
                  <a:srgbClr val="000000"/>
                </a:solidFill>
                <a:latin typeface="Consolas" panose="020B0609020204030204" pitchFamily="49" charset="0"/>
              </a:rPr>
              <a:t>Сделать тестовую отрисовку 3 объектов каждого типа</a:t>
            </a:r>
          </a:p>
          <a:p>
            <a:endParaRPr lang="ru-RU" sz="1900" i="1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0A3D936-F738-46C9-AB32-F2746886F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08" y="4326240"/>
            <a:ext cx="3610062" cy="241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98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1. Суть решения (1)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3C76EF-677A-4011-BAFB-AE6CB9B7A4C3}"/>
              </a:ext>
            </a:extLst>
          </p:cNvPr>
          <p:cNvSpPr txBox="1"/>
          <p:nvPr/>
        </p:nvSpPr>
        <p:spPr>
          <a:xfrm>
            <a:off x="64991" y="902669"/>
            <a:ext cx="849694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>
                <a:solidFill>
                  <a:srgbClr val="008000"/>
                </a:solidFill>
                <a:latin typeface="Consolas" panose="020B0609020204030204" pitchFamily="49" charset="0"/>
              </a:rPr>
              <a:t>// Гриб</a:t>
            </a:r>
            <a:endParaRPr lang="ru-R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>
                <a:solidFill>
                  <a:srgbClr val="008000"/>
                </a:solidFill>
                <a:latin typeface="Consolas" panose="020B0609020204030204" pitchFamily="49" charset="0"/>
              </a:rPr>
              <a:t>// Шляпка гриба</a:t>
            </a:r>
            <a:endParaRPr lang="ru-R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>
                <a:solidFill>
                  <a:srgbClr val="2B91AF"/>
                </a:solidFill>
                <a:latin typeface="Consolas" panose="020B0609020204030204" pitchFamily="49" charset="0"/>
              </a:rPr>
              <a:t>HPEN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hPenMushroom1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</a:rPr>
              <a:t>CreatePen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>
                <a:solidFill>
                  <a:srgbClr val="6F008A"/>
                </a:solidFill>
                <a:latin typeface="Consolas" panose="020B0609020204030204" pitchFamily="49" charset="0"/>
              </a:rPr>
              <a:t>PS_SOLID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, 3, </a:t>
            </a:r>
            <a:r>
              <a:rPr lang="en-US" sz="1400">
                <a:solidFill>
                  <a:srgbClr val="6F008A"/>
                </a:solidFill>
                <a:latin typeface="Consolas" panose="020B0609020204030204" pitchFamily="49" charset="0"/>
              </a:rPr>
              <a:t>RGB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(136, 0, 21));</a:t>
            </a:r>
          </a:p>
          <a:p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</a:rPr>
              <a:t>SelectObject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</a:rPr>
              <a:t>hdc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, hPenMushroom1);</a:t>
            </a:r>
          </a:p>
          <a:p>
            <a:endParaRPr lang="ru-R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400">
                <a:solidFill>
                  <a:srgbClr val="000000"/>
                </a:solidFill>
                <a:latin typeface="Consolas" panose="020B0609020204030204" pitchFamily="49" charset="0"/>
              </a:rPr>
              <a:t>Chord(hdc, 155, 20, 185, 50, 185, 35, 155, 35);</a:t>
            </a:r>
          </a:p>
          <a:p>
            <a:endParaRPr lang="ru-R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</a:rPr>
              <a:t>DeleteObject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(hPenMushroom1);</a:t>
            </a:r>
          </a:p>
          <a:p>
            <a:endParaRPr lang="ru-R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>
                <a:solidFill>
                  <a:srgbClr val="008000"/>
                </a:solidFill>
                <a:latin typeface="Consolas" panose="020B0609020204030204" pitchFamily="49" charset="0"/>
              </a:rPr>
              <a:t>// Ножка гриба</a:t>
            </a:r>
            <a:endParaRPr lang="ru-R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>
                <a:solidFill>
                  <a:srgbClr val="2B91AF"/>
                </a:solidFill>
                <a:latin typeface="Consolas" panose="020B0609020204030204" pitchFamily="49" charset="0"/>
              </a:rPr>
              <a:t>HPEN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hPenMushroom2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</a:rPr>
              <a:t>CreatePen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>
                <a:solidFill>
                  <a:srgbClr val="6F008A"/>
                </a:solidFill>
                <a:latin typeface="Consolas" panose="020B0609020204030204" pitchFamily="49" charset="0"/>
              </a:rPr>
              <a:t>PS_SOLID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, 3, </a:t>
            </a:r>
            <a:r>
              <a:rPr lang="en-US" sz="1400">
                <a:solidFill>
                  <a:srgbClr val="6F008A"/>
                </a:solidFill>
                <a:latin typeface="Consolas" panose="020B0609020204030204" pitchFamily="49" charset="0"/>
              </a:rPr>
              <a:t>RGB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(127, 127, 127));</a:t>
            </a:r>
          </a:p>
          <a:p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</a:rPr>
              <a:t>SelectObject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</a:rPr>
              <a:t>hdc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, hPenMushroom2);</a:t>
            </a:r>
          </a:p>
          <a:p>
            <a:endParaRPr lang="ru-R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Rectangle(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</a:rPr>
              <a:t>hdc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, 165, 35, 175, 50);</a:t>
            </a:r>
          </a:p>
          <a:p>
            <a:r>
              <a:rPr lang="ru-RU" sz="14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</a:p>
          <a:p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</a:rPr>
              <a:t>DeleteObject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(hPenMushroom2);</a:t>
            </a:r>
            <a:endParaRPr lang="ru-RU" sz="140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713F69B-503A-4493-A9AA-695E2CD36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463" y="4185616"/>
            <a:ext cx="4830537" cy="252028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B07248E-70B5-41F1-88FD-1078434CF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879" y="1256994"/>
            <a:ext cx="2530785" cy="242297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3B9CB99-D5CD-4CAA-B223-6D5CEB91A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361" y="76480"/>
            <a:ext cx="1080120" cy="109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500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1. Суть решения (2)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3B9CB99-D5CD-4CAA-B223-6D5CEB91A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328" y="1412776"/>
            <a:ext cx="1080120" cy="109396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B5836C-0FBB-4A8E-9AD9-3D77A82CE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952500"/>
            <a:ext cx="6648792" cy="545493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AB9314B-7ADE-465D-A931-1495CD8B8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461" y="2948192"/>
            <a:ext cx="1080120" cy="138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446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Какой вариант игры уже сделан для демонстрации?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751344"/>
            <a:ext cx="8928992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/>
              <a:t>Название игры: «Жизнь ёжика»</a:t>
            </a:r>
          </a:p>
          <a:p>
            <a:endParaRPr lang="ru-RU" sz="2000"/>
          </a:p>
          <a:p>
            <a:r>
              <a:rPr lang="ru-RU" sz="2000"/>
              <a:t>Объекты (Персонажи и предметы):  Ёжик, грибы (его еда), яблоки (его лекарства), лиса (его враг), нож (его оружие)</a:t>
            </a:r>
          </a:p>
          <a:p>
            <a:endParaRPr lang="ru-RU" sz="2000"/>
          </a:p>
          <a:p>
            <a:r>
              <a:rPr lang="ru-RU" sz="2000"/>
              <a:t>Сценарий основной: Ёжик должен собрать все яблоки на уровне – тогда он победил. </a:t>
            </a:r>
          </a:p>
          <a:p>
            <a:endParaRPr lang="ru-RU" sz="2000"/>
          </a:p>
          <a:p>
            <a:r>
              <a:rPr lang="ru-RU" sz="2000"/>
              <a:t>Сценарии другие: Есть лиса -  враг ёжика. Если он встретился с ней больше раз, чем следовало – игра проиграна. После встреч с лисой ёжик может подлечиться,  если будет есть яблоки. Если ёжик обзаведется ножом, то при встрече с лисой не поздоровиться уже лисе.</a:t>
            </a:r>
          </a:p>
          <a:p>
            <a:endParaRPr lang="ru-RU" sz="2000"/>
          </a:p>
          <a:p>
            <a:r>
              <a:rPr lang="ru-RU" sz="2000"/>
              <a:t>Управление: Ёжик передвигается при нажатии клавиш – влево</a:t>
            </a:r>
            <a:r>
              <a:rPr lang="en-US" sz="2000"/>
              <a:t>/</a:t>
            </a:r>
            <a:r>
              <a:rPr lang="ru-RU" sz="2000"/>
              <a:t>вправо, вверх</a:t>
            </a:r>
            <a:r>
              <a:rPr lang="en-US" sz="2000"/>
              <a:t>/</a:t>
            </a:r>
            <a:r>
              <a:rPr lang="ru-RU" sz="2000"/>
              <a:t>вниз. Лиса перемещается автоматически – случайно. </a:t>
            </a:r>
          </a:p>
        </p:txBody>
      </p:sp>
    </p:spTree>
    <p:extLst>
      <p:ext uri="{BB962C8B-B14F-4D97-AF65-F5344CB8AC3E}">
        <p14:creationId xmlns:p14="http://schemas.microsoft.com/office/powerpoint/2010/main" val="38206649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1. Суть решения (3)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3C76EF-677A-4011-BAFB-AE6CB9B7A4C3}"/>
              </a:ext>
            </a:extLst>
          </p:cNvPr>
          <p:cNvSpPr txBox="1"/>
          <p:nvPr/>
        </p:nvSpPr>
        <p:spPr>
          <a:xfrm>
            <a:off x="64990" y="902669"/>
            <a:ext cx="897150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DrawMushroom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2B91AF"/>
                </a:solidFill>
                <a:latin typeface="Consolas" panose="020B0609020204030204" pitchFamily="49" charset="0"/>
              </a:rPr>
              <a:t>HDC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808080"/>
                </a:solidFill>
                <a:latin typeface="Consolas" panose="020B0609020204030204" pitchFamily="49" charset="0"/>
              </a:rPr>
              <a:t>hdc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808080"/>
                </a:solidFill>
                <a:latin typeface="Consolas" panose="020B0609020204030204" pitchFamily="49" charset="0"/>
              </a:rPr>
              <a:t>cx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808080"/>
                </a:solidFill>
                <a:latin typeface="Consolas" panose="020B0609020204030204" pitchFamily="49" charset="0"/>
              </a:rPr>
              <a:t>cy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>
                <a:solidFill>
                  <a:srgbClr val="008000"/>
                </a:solidFill>
                <a:latin typeface="Consolas" panose="020B0609020204030204" pitchFamily="49" charset="0"/>
              </a:rPr>
              <a:t>// dx = -170,  </a:t>
            </a:r>
            <a:r>
              <a:rPr lang="en-US" sz="1600" err="1">
                <a:solidFill>
                  <a:srgbClr val="008000"/>
                </a:solidFill>
                <a:latin typeface="Consolas" panose="020B0609020204030204" pitchFamily="49" charset="0"/>
              </a:rPr>
              <a:t>dy</a:t>
            </a:r>
            <a:r>
              <a:rPr lang="en-US" sz="1600">
                <a:solidFill>
                  <a:srgbClr val="008000"/>
                </a:solidFill>
                <a:latin typeface="Consolas" panose="020B0609020204030204" pitchFamily="49" charset="0"/>
              </a:rPr>
              <a:t> = -35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ru-RU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1600">
                <a:solidFill>
                  <a:srgbClr val="008000"/>
                </a:solidFill>
                <a:latin typeface="Consolas" panose="020B0609020204030204" pitchFamily="49" charset="0"/>
              </a:rPr>
              <a:t>// Гриб</a:t>
            </a:r>
            <a:endParaRPr lang="ru-RU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1600">
                <a:solidFill>
                  <a:srgbClr val="008000"/>
                </a:solidFill>
                <a:latin typeface="Consolas" panose="020B0609020204030204" pitchFamily="49" charset="0"/>
              </a:rPr>
              <a:t>// Шляпка гриба</a:t>
            </a:r>
            <a:endParaRPr lang="ru-RU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>
                <a:solidFill>
                  <a:srgbClr val="2B91AF"/>
                </a:solidFill>
                <a:latin typeface="Consolas" panose="020B0609020204030204" pitchFamily="49" charset="0"/>
              </a:rPr>
              <a:t>HPEN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hPenMushroom1 = 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CreatePen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6F008A"/>
                </a:solidFill>
                <a:latin typeface="Consolas" panose="020B0609020204030204" pitchFamily="49" charset="0"/>
              </a:rPr>
              <a:t>PS_SOLID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, 3, </a:t>
            </a:r>
            <a:r>
              <a:rPr lang="en-US" sz="1600">
                <a:solidFill>
                  <a:srgbClr val="6F008A"/>
                </a:solidFill>
                <a:latin typeface="Consolas" panose="020B0609020204030204" pitchFamily="49" charset="0"/>
              </a:rPr>
              <a:t>RGB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(136, 0, 21));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SelectObject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err="1">
                <a:solidFill>
                  <a:srgbClr val="808080"/>
                </a:solidFill>
                <a:latin typeface="Consolas" panose="020B0609020204030204" pitchFamily="49" charset="0"/>
              </a:rPr>
              <a:t>hdc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, hPenMushroom1);</a:t>
            </a:r>
          </a:p>
          <a:p>
            <a:endParaRPr lang="ru-RU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600">
                <a:solidFill>
                  <a:srgbClr val="000000"/>
                </a:solidFill>
                <a:latin typeface="Consolas" panose="020B0609020204030204" pitchFamily="49" charset="0"/>
              </a:rPr>
              <a:t>    Chord(</a:t>
            </a:r>
            <a:r>
              <a:rPr lang="pl-PL" sz="1600">
                <a:solidFill>
                  <a:srgbClr val="808080"/>
                </a:solidFill>
                <a:latin typeface="Consolas" panose="020B0609020204030204" pitchFamily="49" charset="0"/>
              </a:rPr>
              <a:t>hdc</a:t>
            </a:r>
            <a:r>
              <a:rPr lang="pl-PL" sz="1600">
                <a:solidFill>
                  <a:srgbClr val="000000"/>
                </a:solidFill>
                <a:latin typeface="Consolas" panose="020B0609020204030204" pitchFamily="49" charset="0"/>
              </a:rPr>
              <a:t>, 155 - 170 + </a:t>
            </a:r>
            <a:r>
              <a:rPr lang="pl-PL" sz="1600">
                <a:solidFill>
                  <a:srgbClr val="808080"/>
                </a:solidFill>
                <a:latin typeface="Consolas" panose="020B0609020204030204" pitchFamily="49" charset="0"/>
              </a:rPr>
              <a:t>cx</a:t>
            </a:r>
            <a:r>
              <a:rPr lang="pl-PL" sz="1600">
                <a:solidFill>
                  <a:srgbClr val="000000"/>
                </a:solidFill>
                <a:latin typeface="Consolas" panose="020B0609020204030204" pitchFamily="49" charset="0"/>
              </a:rPr>
              <a:t> , 20 - 35 + </a:t>
            </a:r>
            <a:r>
              <a:rPr lang="pl-PL" sz="1600">
                <a:solidFill>
                  <a:srgbClr val="808080"/>
                </a:solidFill>
                <a:latin typeface="Consolas" panose="020B0609020204030204" pitchFamily="49" charset="0"/>
              </a:rPr>
              <a:t>cy</a:t>
            </a:r>
            <a:r>
              <a:rPr lang="pl-PL" sz="1600">
                <a:solidFill>
                  <a:srgbClr val="000000"/>
                </a:solidFill>
                <a:latin typeface="Consolas" panose="020B0609020204030204" pitchFamily="49" charset="0"/>
              </a:rPr>
              <a:t>, 185 - 170 + </a:t>
            </a:r>
            <a:r>
              <a:rPr lang="pl-PL" sz="1600">
                <a:solidFill>
                  <a:srgbClr val="808080"/>
                </a:solidFill>
                <a:latin typeface="Consolas" panose="020B0609020204030204" pitchFamily="49" charset="0"/>
              </a:rPr>
              <a:t>cx</a:t>
            </a:r>
            <a:r>
              <a:rPr lang="pl-PL" sz="1600">
                <a:solidFill>
                  <a:srgbClr val="000000"/>
                </a:solidFill>
                <a:latin typeface="Consolas" panose="020B0609020204030204" pitchFamily="49" charset="0"/>
              </a:rPr>
              <a:t>, 50 - 35 + </a:t>
            </a:r>
            <a:r>
              <a:rPr lang="pl-PL" sz="1600">
                <a:solidFill>
                  <a:srgbClr val="808080"/>
                </a:solidFill>
                <a:latin typeface="Consolas" panose="020B0609020204030204" pitchFamily="49" charset="0"/>
              </a:rPr>
              <a:t>cy</a:t>
            </a:r>
            <a:r>
              <a:rPr lang="pl-PL" sz="16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pl-PL" sz="1600">
                <a:solidFill>
                  <a:srgbClr val="000000"/>
                </a:solidFill>
                <a:latin typeface="Consolas" panose="020B0609020204030204" pitchFamily="49" charset="0"/>
              </a:rPr>
              <a:t>        185 - 170 + </a:t>
            </a:r>
            <a:r>
              <a:rPr lang="pl-PL" sz="1600">
                <a:solidFill>
                  <a:srgbClr val="808080"/>
                </a:solidFill>
                <a:latin typeface="Consolas" panose="020B0609020204030204" pitchFamily="49" charset="0"/>
              </a:rPr>
              <a:t>cx</a:t>
            </a:r>
            <a:r>
              <a:rPr lang="pl-PL" sz="1600">
                <a:solidFill>
                  <a:srgbClr val="000000"/>
                </a:solidFill>
                <a:latin typeface="Consolas" panose="020B0609020204030204" pitchFamily="49" charset="0"/>
              </a:rPr>
              <a:t>, 35 - 35 + </a:t>
            </a:r>
            <a:r>
              <a:rPr lang="pl-PL" sz="1600">
                <a:solidFill>
                  <a:srgbClr val="808080"/>
                </a:solidFill>
                <a:latin typeface="Consolas" panose="020B0609020204030204" pitchFamily="49" charset="0"/>
              </a:rPr>
              <a:t>cy</a:t>
            </a:r>
            <a:r>
              <a:rPr lang="pl-PL" sz="1600">
                <a:solidFill>
                  <a:srgbClr val="000000"/>
                </a:solidFill>
                <a:latin typeface="Consolas" panose="020B0609020204030204" pitchFamily="49" charset="0"/>
              </a:rPr>
              <a:t>, 155 - 170 + </a:t>
            </a:r>
            <a:r>
              <a:rPr lang="pl-PL" sz="1600">
                <a:solidFill>
                  <a:srgbClr val="808080"/>
                </a:solidFill>
                <a:latin typeface="Consolas" panose="020B0609020204030204" pitchFamily="49" charset="0"/>
              </a:rPr>
              <a:t>cx</a:t>
            </a:r>
            <a:r>
              <a:rPr lang="pl-PL" sz="1600">
                <a:solidFill>
                  <a:srgbClr val="000000"/>
                </a:solidFill>
                <a:latin typeface="Consolas" panose="020B0609020204030204" pitchFamily="49" charset="0"/>
              </a:rPr>
              <a:t>, 35 - 35 + </a:t>
            </a:r>
            <a:r>
              <a:rPr lang="pl-PL" sz="1600">
                <a:solidFill>
                  <a:srgbClr val="808080"/>
                </a:solidFill>
                <a:latin typeface="Consolas" panose="020B0609020204030204" pitchFamily="49" charset="0"/>
              </a:rPr>
              <a:t>cy</a:t>
            </a:r>
            <a:r>
              <a:rPr lang="pl-PL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ru-RU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DeleteObject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(hPenMushroom1);</a:t>
            </a:r>
          </a:p>
          <a:p>
            <a:endParaRPr lang="ru-RU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1600">
                <a:solidFill>
                  <a:srgbClr val="008000"/>
                </a:solidFill>
                <a:latin typeface="Consolas" panose="020B0609020204030204" pitchFamily="49" charset="0"/>
              </a:rPr>
              <a:t>// Ножка гриба</a:t>
            </a:r>
            <a:endParaRPr lang="ru-RU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>
                <a:solidFill>
                  <a:srgbClr val="2B91AF"/>
                </a:solidFill>
                <a:latin typeface="Consolas" panose="020B0609020204030204" pitchFamily="49" charset="0"/>
              </a:rPr>
              <a:t>HPEN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hPenMushroom2 = 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CreatePen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6F008A"/>
                </a:solidFill>
                <a:latin typeface="Consolas" panose="020B0609020204030204" pitchFamily="49" charset="0"/>
              </a:rPr>
              <a:t>PS_SOLID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, 3, </a:t>
            </a:r>
            <a:r>
              <a:rPr lang="en-US" sz="1600">
                <a:solidFill>
                  <a:srgbClr val="6F008A"/>
                </a:solidFill>
                <a:latin typeface="Consolas" panose="020B0609020204030204" pitchFamily="49" charset="0"/>
              </a:rPr>
              <a:t>RGB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(127, 127, 127));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SelectObject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err="1">
                <a:solidFill>
                  <a:srgbClr val="808080"/>
                </a:solidFill>
                <a:latin typeface="Consolas" panose="020B0609020204030204" pitchFamily="49" charset="0"/>
              </a:rPr>
              <a:t>hdc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, hPenMushroom2);</a:t>
            </a:r>
          </a:p>
          <a:p>
            <a:endParaRPr lang="ru-RU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Rectangle(</a:t>
            </a:r>
            <a:r>
              <a:rPr lang="en-US" sz="1600" err="1">
                <a:solidFill>
                  <a:srgbClr val="808080"/>
                </a:solidFill>
                <a:latin typeface="Consolas" panose="020B0609020204030204" pitchFamily="49" charset="0"/>
              </a:rPr>
              <a:t>hdc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, 165 - 170 + </a:t>
            </a:r>
            <a:r>
              <a:rPr lang="en-US" sz="1600">
                <a:solidFill>
                  <a:srgbClr val="808080"/>
                </a:solidFill>
                <a:latin typeface="Consolas" panose="020B0609020204030204" pitchFamily="49" charset="0"/>
              </a:rPr>
              <a:t>cx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, 35 - 35 + </a:t>
            </a:r>
            <a:r>
              <a:rPr lang="en-US" sz="1600">
                <a:solidFill>
                  <a:srgbClr val="808080"/>
                </a:solidFill>
                <a:latin typeface="Consolas" panose="020B0609020204030204" pitchFamily="49" charset="0"/>
              </a:rPr>
              <a:t>cy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, 175 - 170 + </a:t>
            </a:r>
            <a:r>
              <a:rPr lang="en-US" sz="1600">
                <a:solidFill>
                  <a:srgbClr val="808080"/>
                </a:solidFill>
                <a:latin typeface="Consolas" panose="020B0609020204030204" pitchFamily="49" charset="0"/>
              </a:rPr>
              <a:t>cx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, 50 - 35 + </a:t>
            </a:r>
            <a:r>
              <a:rPr lang="en-US" sz="1600">
                <a:solidFill>
                  <a:srgbClr val="808080"/>
                </a:solidFill>
                <a:latin typeface="Consolas" panose="020B0609020204030204" pitchFamily="49" charset="0"/>
              </a:rPr>
              <a:t>cy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ru-RU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DeleteObject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(hPenMushroom2);</a:t>
            </a:r>
          </a:p>
          <a:p>
            <a:r>
              <a:rPr lang="ru-RU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200"/>
          </a:p>
        </p:txBody>
      </p:sp>
    </p:spTree>
    <p:extLst>
      <p:ext uri="{BB962C8B-B14F-4D97-AF65-F5344CB8AC3E}">
        <p14:creationId xmlns:p14="http://schemas.microsoft.com/office/powerpoint/2010/main" val="3896767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875BA1-8094-4128-B6DD-0884B0E26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829" y="620688"/>
            <a:ext cx="4171920" cy="342280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1. Суть решения (4)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3C76EF-677A-4011-BAFB-AE6CB9B7A4C3}"/>
              </a:ext>
            </a:extLst>
          </p:cNvPr>
          <p:cNvSpPr txBox="1"/>
          <p:nvPr/>
        </p:nvSpPr>
        <p:spPr>
          <a:xfrm>
            <a:off x="50243" y="2241352"/>
            <a:ext cx="8971506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</a:rPr>
              <a:t>DrawMushroom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>
                <a:solidFill>
                  <a:srgbClr val="2B91AF"/>
                </a:solidFill>
                <a:latin typeface="Consolas" panose="020B0609020204030204" pitchFamily="49" charset="0"/>
              </a:rPr>
              <a:t>HDC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808080"/>
                </a:solidFill>
                <a:latin typeface="Consolas" panose="020B0609020204030204" pitchFamily="49" charset="0"/>
              </a:rPr>
              <a:t>hdc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808080"/>
                </a:solidFill>
                <a:latin typeface="Consolas" panose="020B0609020204030204" pitchFamily="49" charset="0"/>
              </a:rPr>
              <a:t>cx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808080"/>
                </a:solidFill>
                <a:latin typeface="Consolas" panose="020B0609020204030204" pitchFamily="49" charset="0"/>
              </a:rPr>
              <a:t>cy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en-US" sz="1400" b="1">
                <a:solidFill>
                  <a:srgbClr val="00B050"/>
                </a:solidFill>
                <a:latin typeface="Consolas" panose="020B0609020204030204" pitchFamily="49" charset="0"/>
              </a:rPr>
              <a:t>dx = -170</a:t>
            </a:r>
            <a:r>
              <a:rPr lang="en-US" sz="1400">
                <a:solidFill>
                  <a:srgbClr val="008000"/>
                </a:solidFill>
                <a:latin typeface="Consolas" panose="020B0609020204030204" pitchFamily="49" charset="0"/>
              </a:rPr>
              <a:t>,  </a:t>
            </a:r>
            <a:r>
              <a:rPr lang="en-US" sz="1400" err="1">
                <a:solidFill>
                  <a:srgbClr val="008000"/>
                </a:solidFill>
                <a:latin typeface="Consolas" panose="020B0609020204030204" pitchFamily="49" charset="0"/>
              </a:rPr>
              <a:t>dy</a:t>
            </a:r>
            <a:r>
              <a:rPr lang="en-US" sz="1400">
                <a:solidFill>
                  <a:srgbClr val="008000"/>
                </a:solidFill>
                <a:latin typeface="Consolas" panose="020B0609020204030204" pitchFamily="49" charset="0"/>
              </a:rPr>
              <a:t> = -35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ru-RU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1400">
                <a:solidFill>
                  <a:srgbClr val="008000"/>
                </a:solidFill>
                <a:latin typeface="Consolas" panose="020B0609020204030204" pitchFamily="49" charset="0"/>
              </a:rPr>
              <a:t>// Гриб</a:t>
            </a:r>
            <a:endParaRPr lang="ru-R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1400">
                <a:solidFill>
                  <a:srgbClr val="008000"/>
                </a:solidFill>
                <a:latin typeface="Consolas" panose="020B0609020204030204" pitchFamily="49" charset="0"/>
              </a:rPr>
              <a:t>// Шляпка гриба</a:t>
            </a:r>
            <a:endParaRPr lang="ru-R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>
                <a:solidFill>
                  <a:srgbClr val="2B91AF"/>
                </a:solidFill>
                <a:latin typeface="Consolas" panose="020B0609020204030204" pitchFamily="49" charset="0"/>
              </a:rPr>
              <a:t>HPEN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hPenMushroom1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</a:rPr>
              <a:t>CreatePen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>
                <a:solidFill>
                  <a:srgbClr val="6F008A"/>
                </a:solidFill>
                <a:latin typeface="Consolas" panose="020B0609020204030204" pitchFamily="49" charset="0"/>
              </a:rPr>
              <a:t>PS_SOLID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, 3, </a:t>
            </a:r>
            <a:r>
              <a:rPr lang="en-US" sz="1400">
                <a:solidFill>
                  <a:srgbClr val="6F008A"/>
                </a:solidFill>
                <a:latin typeface="Consolas" panose="020B0609020204030204" pitchFamily="49" charset="0"/>
              </a:rPr>
              <a:t>RGB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(136, 0, 21));</a:t>
            </a:r>
          </a:p>
          <a:p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</a:rPr>
              <a:t>SelectObject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808080"/>
                </a:solidFill>
                <a:latin typeface="Consolas" panose="020B0609020204030204" pitchFamily="49" charset="0"/>
              </a:rPr>
              <a:t>hdc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, hPenMushroom1);</a:t>
            </a:r>
          </a:p>
          <a:p>
            <a:endParaRPr lang="ru-R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400" b="1">
                <a:solidFill>
                  <a:srgbClr val="000000"/>
                </a:solidFill>
                <a:latin typeface="Consolas" panose="020B0609020204030204" pitchFamily="49" charset="0"/>
              </a:rPr>
              <a:t>Chord(</a:t>
            </a:r>
            <a:r>
              <a:rPr lang="pl-PL" sz="1400" b="1">
                <a:solidFill>
                  <a:srgbClr val="808080"/>
                </a:solidFill>
                <a:latin typeface="Consolas" panose="020B0609020204030204" pitchFamily="49" charset="0"/>
              </a:rPr>
              <a:t>hdc</a:t>
            </a:r>
            <a:r>
              <a:rPr lang="pl-PL" sz="1400" b="1">
                <a:solidFill>
                  <a:srgbClr val="000000"/>
                </a:solidFill>
                <a:latin typeface="Consolas" panose="020B0609020204030204" pitchFamily="49" charset="0"/>
              </a:rPr>
              <a:t>, 155 </a:t>
            </a:r>
            <a:r>
              <a:rPr lang="pl-PL" sz="1400" b="1">
                <a:solidFill>
                  <a:srgbClr val="00B050"/>
                </a:solidFill>
                <a:latin typeface="Consolas" panose="020B0609020204030204" pitchFamily="49" charset="0"/>
              </a:rPr>
              <a:t>- 170</a:t>
            </a:r>
            <a:r>
              <a:rPr lang="pl-PL" sz="1400" b="1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l-PL" sz="1400" b="1">
                <a:solidFill>
                  <a:srgbClr val="808080"/>
                </a:solidFill>
                <a:latin typeface="Consolas" panose="020B0609020204030204" pitchFamily="49" charset="0"/>
              </a:rPr>
              <a:t>cx</a:t>
            </a:r>
            <a:r>
              <a:rPr lang="pl-PL" sz="1400" b="1">
                <a:solidFill>
                  <a:srgbClr val="000000"/>
                </a:solidFill>
                <a:latin typeface="Consolas" panose="020B0609020204030204" pitchFamily="49" charset="0"/>
              </a:rPr>
              <a:t> , 20 - 35 + </a:t>
            </a:r>
            <a:r>
              <a:rPr lang="pl-PL" sz="1400" b="1">
                <a:solidFill>
                  <a:srgbClr val="808080"/>
                </a:solidFill>
                <a:latin typeface="Consolas" panose="020B0609020204030204" pitchFamily="49" charset="0"/>
              </a:rPr>
              <a:t>cy</a:t>
            </a:r>
            <a:r>
              <a:rPr lang="pl-PL" sz="1400" b="1">
                <a:solidFill>
                  <a:srgbClr val="000000"/>
                </a:solidFill>
                <a:latin typeface="Consolas" panose="020B0609020204030204" pitchFamily="49" charset="0"/>
              </a:rPr>
              <a:t>, 185 </a:t>
            </a:r>
            <a:r>
              <a:rPr lang="pl-PL" sz="1400" b="1">
                <a:solidFill>
                  <a:srgbClr val="00B050"/>
                </a:solidFill>
                <a:latin typeface="Consolas" panose="020B0609020204030204" pitchFamily="49" charset="0"/>
              </a:rPr>
              <a:t>- 170 </a:t>
            </a:r>
            <a:r>
              <a:rPr lang="pl-PL" sz="1400" b="1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pl-PL" sz="1400" b="1">
                <a:solidFill>
                  <a:srgbClr val="808080"/>
                </a:solidFill>
                <a:latin typeface="Consolas" panose="020B0609020204030204" pitchFamily="49" charset="0"/>
              </a:rPr>
              <a:t>cx</a:t>
            </a:r>
            <a:r>
              <a:rPr lang="pl-PL" sz="1400" b="1">
                <a:solidFill>
                  <a:srgbClr val="000000"/>
                </a:solidFill>
                <a:latin typeface="Consolas" panose="020B0609020204030204" pitchFamily="49" charset="0"/>
              </a:rPr>
              <a:t>, 50 - 35 + </a:t>
            </a:r>
            <a:r>
              <a:rPr lang="pl-PL" sz="1400" b="1">
                <a:solidFill>
                  <a:srgbClr val="808080"/>
                </a:solidFill>
                <a:latin typeface="Consolas" panose="020B0609020204030204" pitchFamily="49" charset="0"/>
              </a:rPr>
              <a:t>cy</a:t>
            </a:r>
            <a:r>
              <a:rPr lang="pl-PL" sz="1400" b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pl-PL" sz="1400" b="1">
                <a:solidFill>
                  <a:srgbClr val="000000"/>
                </a:solidFill>
                <a:latin typeface="Consolas" panose="020B0609020204030204" pitchFamily="49" charset="0"/>
              </a:rPr>
              <a:t>        185 </a:t>
            </a:r>
            <a:r>
              <a:rPr lang="pl-PL" sz="1400" b="1">
                <a:solidFill>
                  <a:srgbClr val="00B050"/>
                </a:solidFill>
                <a:latin typeface="Consolas" panose="020B0609020204030204" pitchFamily="49" charset="0"/>
              </a:rPr>
              <a:t>- 170 </a:t>
            </a:r>
            <a:r>
              <a:rPr lang="pl-PL" sz="1400" b="1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pl-PL" sz="1400" b="1">
                <a:solidFill>
                  <a:srgbClr val="808080"/>
                </a:solidFill>
                <a:latin typeface="Consolas" panose="020B0609020204030204" pitchFamily="49" charset="0"/>
              </a:rPr>
              <a:t>cx</a:t>
            </a:r>
            <a:r>
              <a:rPr lang="pl-PL" sz="1400" b="1">
                <a:solidFill>
                  <a:srgbClr val="000000"/>
                </a:solidFill>
                <a:latin typeface="Consolas" panose="020B0609020204030204" pitchFamily="49" charset="0"/>
              </a:rPr>
              <a:t>, 35 - 35 + </a:t>
            </a:r>
            <a:r>
              <a:rPr lang="pl-PL" sz="1400" b="1">
                <a:solidFill>
                  <a:srgbClr val="808080"/>
                </a:solidFill>
                <a:latin typeface="Consolas" panose="020B0609020204030204" pitchFamily="49" charset="0"/>
              </a:rPr>
              <a:t>cy</a:t>
            </a:r>
            <a:r>
              <a:rPr lang="pl-PL" sz="1400" b="1">
                <a:solidFill>
                  <a:srgbClr val="000000"/>
                </a:solidFill>
                <a:latin typeface="Consolas" panose="020B0609020204030204" pitchFamily="49" charset="0"/>
              </a:rPr>
              <a:t>, 155 </a:t>
            </a:r>
            <a:r>
              <a:rPr lang="pl-PL" sz="1400" b="1">
                <a:solidFill>
                  <a:srgbClr val="00B050"/>
                </a:solidFill>
                <a:latin typeface="Consolas" panose="020B0609020204030204" pitchFamily="49" charset="0"/>
              </a:rPr>
              <a:t>- 170 </a:t>
            </a:r>
            <a:r>
              <a:rPr lang="pl-PL" sz="1400" b="1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pl-PL" sz="1400" b="1">
                <a:solidFill>
                  <a:srgbClr val="808080"/>
                </a:solidFill>
                <a:latin typeface="Consolas" panose="020B0609020204030204" pitchFamily="49" charset="0"/>
              </a:rPr>
              <a:t>cx</a:t>
            </a:r>
            <a:r>
              <a:rPr lang="pl-PL" sz="1400" b="1">
                <a:solidFill>
                  <a:srgbClr val="000000"/>
                </a:solidFill>
                <a:latin typeface="Consolas" panose="020B0609020204030204" pitchFamily="49" charset="0"/>
              </a:rPr>
              <a:t>, 35 - 35 + </a:t>
            </a:r>
            <a:r>
              <a:rPr lang="pl-PL" sz="1400" b="1">
                <a:solidFill>
                  <a:srgbClr val="808080"/>
                </a:solidFill>
                <a:latin typeface="Consolas" panose="020B0609020204030204" pitchFamily="49" charset="0"/>
              </a:rPr>
              <a:t>cy</a:t>
            </a:r>
            <a:r>
              <a:rPr lang="pl-PL" sz="1400" b="1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ru-R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</a:rPr>
              <a:t>DeleteObject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(hPenMushroom1);</a:t>
            </a:r>
          </a:p>
          <a:p>
            <a:endParaRPr lang="ru-R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1400">
                <a:solidFill>
                  <a:srgbClr val="008000"/>
                </a:solidFill>
                <a:latin typeface="Consolas" panose="020B0609020204030204" pitchFamily="49" charset="0"/>
              </a:rPr>
              <a:t>// Ножка гриба</a:t>
            </a:r>
            <a:endParaRPr lang="ru-R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>
                <a:solidFill>
                  <a:srgbClr val="2B91AF"/>
                </a:solidFill>
                <a:latin typeface="Consolas" panose="020B0609020204030204" pitchFamily="49" charset="0"/>
              </a:rPr>
              <a:t>HPEN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hPenMushroom2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</a:rPr>
              <a:t>CreatePen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>
                <a:solidFill>
                  <a:srgbClr val="6F008A"/>
                </a:solidFill>
                <a:latin typeface="Consolas" panose="020B0609020204030204" pitchFamily="49" charset="0"/>
              </a:rPr>
              <a:t>PS_SOLID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, 3, </a:t>
            </a:r>
            <a:r>
              <a:rPr lang="en-US" sz="1400">
                <a:solidFill>
                  <a:srgbClr val="6F008A"/>
                </a:solidFill>
                <a:latin typeface="Consolas" panose="020B0609020204030204" pitchFamily="49" charset="0"/>
              </a:rPr>
              <a:t>RGB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(127, 127, 127));</a:t>
            </a:r>
          </a:p>
          <a:p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</a:rPr>
              <a:t>SelectObject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808080"/>
                </a:solidFill>
                <a:latin typeface="Consolas" panose="020B0609020204030204" pitchFamily="49" charset="0"/>
              </a:rPr>
              <a:t>hdc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, hPenMushroom2);</a:t>
            </a:r>
          </a:p>
          <a:p>
            <a:endParaRPr lang="ru-R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</a:rPr>
              <a:t>    Rectangle(</a:t>
            </a:r>
            <a:r>
              <a:rPr lang="en-US" sz="1400" b="1" err="1">
                <a:solidFill>
                  <a:srgbClr val="808080"/>
                </a:solidFill>
                <a:latin typeface="Consolas" panose="020B0609020204030204" pitchFamily="49" charset="0"/>
              </a:rPr>
              <a:t>hdc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</a:rPr>
              <a:t>, 165 </a:t>
            </a:r>
            <a:r>
              <a:rPr lang="en-US" sz="1400" b="1">
                <a:solidFill>
                  <a:srgbClr val="00B050"/>
                </a:solidFill>
                <a:latin typeface="Consolas" panose="020B0609020204030204" pitchFamily="49" charset="0"/>
              </a:rPr>
              <a:t>- 170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sz="1400" b="1">
                <a:solidFill>
                  <a:srgbClr val="808080"/>
                </a:solidFill>
                <a:latin typeface="Consolas" panose="020B0609020204030204" pitchFamily="49" charset="0"/>
              </a:rPr>
              <a:t>cx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</a:rPr>
              <a:t>, 35 - 35 + </a:t>
            </a:r>
            <a:r>
              <a:rPr lang="en-US" sz="1400" b="1">
                <a:solidFill>
                  <a:srgbClr val="808080"/>
                </a:solidFill>
                <a:latin typeface="Consolas" panose="020B0609020204030204" pitchFamily="49" charset="0"/>
              </a:rPr>
              <a:t>cy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</a:rPr>
              <a:t>, 175 </a:t>
            </a:r>
            <a:r>
              <a:rPr lang="en-US" sz="1400" b="1">
                <a:solidFill>
                  <a:srgbClr val="00B050"/>
                </a:solidFill>
                <a:latin typeface="Consolas" panose="020B0609020204030204" pitchFamily="49" charset="0"/>
              </a:rPr>
              <a:t>- 170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sz="1400" b="1">
                <a:solidFill>
                  <a:srgbClr val="808080"/>
                </a:solidFill>
                <a:latin typeface="Consolas" panose="020B0609020204030204" pitchFamily="49" charset="0"/>
              </a:rPr>
              <a:t>cx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</a:rPr>
              <a:t>, 50 - 35 + </a:t>
            </a:r>
            <a:r>
              <a:rPr lang="en-US" sz="1400" b="1">
                <a:solidFill>
                  <a:srgbClr val="808080"/>
                </a:solidFill>
                <a:latin typeface="Consolas" panose="020B0609020204030204" pitchFamily="49" charset="0"/>
              </a:rPr>
              <a:t>cy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ru-RU" sz="1400" b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</a:rPr>
              <a:t>DeleteObject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(hPenMushroom2);</a:t>
            </a:r>
          </a:p>
          <a:p>
            <a:r>
              <a:rPr lang="ru-RU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100"/>
          </a:p>
        </p:txBody>
      </p:sp>
    </p:spTree>
    <p:extLst>
      <p:ext uri="{BB962C8B-B14F-4D97-AF65-F5344CB8AC3E}">
        <p14:creationId xmlns:p14="http://schemas.microsoft.com/office/powerpoint/2010/main" val="18522243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875BA1-8094-4128-B6DD-0884B0E26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829" y="620688"/>
            <a:ext cx="4171920" cy="342280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1. Суть решения (5)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3C76EF-677A-4011-BAFB-AE6CB9B7A4C3}"/>
              </a:ext>
            </a:extLst>
          </p:cNvPr>
          <p:cNvSpPr txBox="1"/>
          <p:nvPr/>
        </p:nvSpPr>
        <p:spPr>
          <a:xfrm>
            <a:off x="50243" y="2241352"/>
            <a:ext cx="8971506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</a:rPr>
              <a:t>DrawMushroom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>
                <a:solidFill>
                  <a:srgbClr val="2B91AF"/>
                </a:solidFill>
                <a:latin typeface="Consolas" panose="020B0609020204030204" pitchFamily="49" charset="0"/>
              </a:rPr>
              <a:t>HDC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808080"/>
                </a:solidFill>
                <a:latin typeface="Consolas" panose="020B0609020204030204" pitchFamily="49" charset="0"/>
              </a:rPr>
              <a:t>hdc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808080"/>
                </a:solidFill>
                <a:latin typeface="Consolas" panose="020B0609020204030204" pitchFamily="49" charset="0"/>
              </a:rPr>
              <a:t>cx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808080"/>
                </a:solidFill>
                <a:latin typeface="Consolas" panose="020B0609020204030204" pitchFamily="49" charset="0"/>
              </a:rPr>
              <a:t>cy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en-US" sz="1400" b="1">
                <a:solidFill>
                  <a:srgbClr val="00B050"/>
                </a:solidFill>
                <a:latin typeface="Consolas" panose="020B0609020204030204" pitchFamily="49" charset="0"/>
              </a:rPr>
              <a:t>dx = -170</a:t>
            </a:r>
            <a:r>
              <a:rPr lang="en-US" sz="1400">
                <a:solidFill>
                  <a:srgbClr val="008000"/>
                </a:solidFill>
                <a:latin typeface="Consolas" panose="020B0609020204030204" pitchFamily="49" charset="0"/>
              </a:rPr>
              <a:t>,  </a:t>
            </a:r>
            <a:r>
              <a:rPr lang="en-US" sz="1400" b="1" err="1">
                <a:solidFill>
                  <a:srgbClr val="0000FF"/>
                </a:solidFill>
                <a:latin typeface="Consolas" panose="020B0609020204030204" pitchFamily="49" charset="0"/>
              </a:rPr>
              <a:t>dy</a:t>
            </a:r>
            <a:r>
              <a:rPr lang="en-US" sz="1400" b="1">
                <a:solidFill>
                  <a:srgbClr val="0000FF"/>
                </a:solidFill>
                <a:latin typeface="Consolas" panose="020B0609020204030204" pitchFamily="49" charset="0"/>
              </a:rPr>
              <a:t> = -35</a:t>
            </a:r>
          </a:p>
          <a:p>
            <a:r>
              <a:rPr lang="ru-RU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ru-RU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1400">
                <a:solidFill>
                  <a:srgbClr val="008000"/>
                </a:solidFill>
                <a:latin typeface="Consolas" panose="020B0609020204030204" pitchFamily="49" charset="0"/>
              </a:rPr>
              <a:t>// Гриб</a:t>
            </a:r>
            <a:endParaRPr lang="ru-R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1400">
                <a:solidFill>
                  <a:srgbClr val="008000"/>
                </a:solidFill>
                <a:latin typeface="Consolas" panose="020B0609020204030204" pitchFamily="49" charset="0"/>
              </a:rPr>
              <a:t>// Шляпка гриба</a:t>
            </a:r>
            <a:endParaRPr lang="ru-R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>
                <a:solidFill>
                  <a:srgbClr val="2B91AF"/>
                </a:solidFill>
                <a:latin typeface="Consolas" panose="020B0609020204030204" pitchFamily="49" charset="0"/>
              </a:rPr>
              <a:t>HPEN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hPenMushroom1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</a:rPr>
              <a:t>CreatePen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>
                <a:solidFill>
                  <a:srgbClr val="6F008A"/>
                </a:solidFill>
                <a:latin typeface="Consolas" panose="020B0609020204030204" pitchFamily="49" charset="0"/>
              </a:rPr>
              <a:t>PS_SOLID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, 3, </a:t>
            </a:r>
            <a:r>
              <a:rPr lang="en-US" sz="1400">
                <a:solidFill>
                  <a:srgbClr val="6F008A"/>
                </a:solidFill>
                <a:latin typeface="Consolas" panose="020B0609020204030204" pitchFamily="49" charset="0"/>
              </a:rPr>
              <a:t>RGB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(136, 0, 21));</a:t>
            </a:r>
          </a:p>
          <a:p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</a:rPr>
              <a:t>SelectObject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808080"/>
                </a:solidFill>
                <a:latin typeface="Consolas" panose="020B0609020204030204" pitchFamily="49" charset="0"/>
              </a:rPr>
              <a:t>hdc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, hPenMushroom1);</a:t>
            </a:r>
          </a:p>
          <a:p>
            <a:endParaRPr lang="ru-R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400" b="1">
                <a:solidFill>
                  <a:srgbClr val="000000"/>
                </a:solidFill>
                <a:latin typeface="Consolas" panose="020B0609020204030204" pitchFamily="49" charset="0"/>
              </a:rPr>
              <a:t>Chord(</a:t>
            </a:r>
            <a:r>
              <a:rPr lang="pl-PL" sz="1400" b="1">
                <a:solidFill>
                  <a:srgbClr val="808080"/>
                </a:solidFill>
                <a:latin typeface="Consolas" panose="020B0609020204030204" pitchFamily="49" charset="0"/>
              </a:rPr>
              <a:t>hdc</a:t>
            </a:r>
            <a:r>
              <a:rPr lang="pl-PL" sz="1400" b="1">
                <a:solidFill>
                  <a:srgbClr val="000000"/>
                </a:solidFill>
                <a:latin typeface="Consolas" panose="020B0609020204030204" pitchFamily="49" charset="0"/>
              </a:rPr>
              <a:t>, 155 </a:t>
            </a:r>
            <a:r>
              <a:rPr lang="pl-PL" sz="1400" b="1">
                <a:solidFill>
                  <a:srgbClr val="00B050"/>
                </a:solidFill>
                <a:latin typeface="Consolas" panose="020B0609020204030204" pitchFamily="49" charset="0"/>
              </a:rPr>
              <a:t>- 170</a:t>
            </a:r>
            <a:r>
              <a:rPr lang="pl-PL" sz="1400" b="1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l-PL" sz="1400" b="1">
                <a:solidFill>
                  <a:srgbClr val="808080"/>
                </a:solidFill>
                <a:latin typeface="Consolas" panose="020B0609020204030204" pitchFamily="49" charset="0"/>
              </a:rPr>
              <a:t>cx</a:t>
            </a:r>
            <a:r>
              <a:rPr lang="pl-PL" sz="1400" b="1">
                <a:solidFill>
                  <a:srgbClr val="000000"/>
                </a:solidFill>
                <a:latin typeface="Consolas" panose="020B0609020204030204" pitchFamily="49" charset="0"/>
              </a:rPr>
              <a:t> , 20 </a:t>
            </a:r>
            <a:r>
              <a:rPr lang="pl-PL" sz="1400" b="1">
                <a:solidFill>
                  <a:srgbClr val="0000FF"/>
                </a:solidFill>
                <a:latin typeface="Consolas" panose="020B0609020204030204" pitchFamily="49" charset="0"/>
              </a:rPr>
              <a:t>- 35 </a:t>
            </a:r>
            <a:r>
              <a:rPr lang="pl-PL" sz="1400" b="1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pl-PL" sz="1400" b="1">
                <a:solidFill>
                  <a:srgbClr val="808080"/>
                </a:solidFill>
                <a:latin typeface="Consolas" panose="020B0609020204030204" pitchFamily="49" charset="0"/>
              </a:rPr>
              <a:t>cy</a:t>
            </a:r>
            <a:r>
              <a:rPr lang="pl-PL" sz="1400" b="1">
                <a:solidFill>
                  <a:srgbClr val="000000"/>
                </a:solidFill>
                <a:latin typeface="Consolas" panose="020B0609020204030204" pitchFamily="49" charset="0"/>
              </a:rPr>
              <a:t>, 185 </a:t>
            </a:r>
            <a:r>
              <a:rPr lang="pl-PL" sz="1400" b="1">
                <a:solidFill>
                  <a:srgbClr val="00B050"/>
                </a:solidFill>
                <a:latin typeface="Consolas" panose="020B0609020204030204" pitchFamily="49" charset="0"/>
              </a:rPr>
              <a:t>- 170 </a:t>
            </a:r>
            <a:r>
              <a:rPr lang="pl-PL" sz="1400" b="1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pl-PL" sz="1400" b="1">
                <a:solidFill>
                  <a:srgbClr val="808080"/>
                </a:solidFill>
                <a:latin typeface="Consolas" panose="020B0609020204030204" pitchFamily="49" charset="0"/>
              </a:rPr>
              <a:t>cx</a:t>
            </a:r>
            <a:r>
              <a:rPr lang="pl-PL" sz="1400" b="1">
                <a:solidFill>
                  <a:srgbClr val="000000"/>
                </a:solidFill>
                <a:latin typeface="Consolas" panose="020B0609020204030204" pitchFamily="49" charset="0"/>
              </a:rPr>
              <a:t>, 50 </a:t>
            </a:r>
            <a:r>
              <a:rPr lang="pl-PL" sz="1400" b="1">
                <a:solidFill>
                  <a:srgbClr val="0000FF"/>
                </a:solidFill>
                <a:latin typeface="Consolas" panose="020B0609020204030204" pitchFamily="49" charset="0"/>
              </a:rPr>
              <a:t>- 35 </a:t>
            </a:r>
            <a:r>
              <a:rPr lang="pl-PL" sz="1400" b="1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pl-PL" sz="1400" b="1">
                <a:solidFill>
                  <a:srgbClr val="808080"/>
                </a:solidFill>
                <a:latin typeface="Consolas" panose="020B0609020204030204" pitchFamily="49" charset="0"/>
              </a:rPr>
              <a:t>cy</a:t>
            </a:r>
            <a:r>
              <a:rPr lang="pl-PL" sz="1400" b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pl-PL" sz="1400" b="1">
                <a:solidFill>
                  <a:srgbClr val="000000"/>
                </a:solidFill>
                <a:latin typeface="Consolas" panose="020B0609020204030204" pitchFamily="49" charset="0"/>
              </a:rPr>
              <a:t>        185 </a:t>
            </a:r>
            <a:r>
              <a:rPr lang="pl-PL" sz="1400" b="1">
                <a:solidFill>
                  <a:srgbClr val="00B050"/>
                </a:solidFill>
                <a:latin typeface="Consolas" panose="020B0609020204030204" pitchFamily="49" charset="0"/>
              </a:rPr>
              <a:t>- 170 </a:t>
            </a:r>
            <a:r>
              <a:rPr lang="pl-PL" sz="1400" b="1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pl-PL" sz="1400" b="1">
                <a:solidFill>
                  <a:srgbClr val="808080"/>
                </a:solidFill>
                <a:latin typeface="Consolas" panose="020B0609020204030204" pitchFamily="49" charset="0"/>
              </a:rPr>
              <a:t>cx</a:t>
            </a:r>
            <a:r>
              <a:rPr lang="pl-PL" sz="1400" b="1">
                <a:solidFill>
                  <a:srgbClr val="000000"/>
                </a:solidFill>
                <a:latin typeface="Consolas" panose="020B0609020204030204" pitchFamily="49" charset="0"/>
              </a:rPr>
              <a:t>, 35 </a:t>
            </a:r>
            <a:r>
              <a:rPr lang="pl-PL" sz="1400" b="1">
                <a:solidFill>
                  <a:srgbClr val="0000FF"/>
                </a:solidFill>
                <a:latin typeface="Consolas" panose="020B0609020204030204" pitchFamily="49" charset="0"/>
              </a:rPr>
              <a:t>- 35 </a:t>
            </a:r>
            <a:r>
              <a:rPr lang="pl-PL" sz="1400" b="1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pl-PL" sz="1400" b="1">
                <a:solidFill>
                  <a:srgbClr val="808080"/>
                </a:solidFill>
                <a:latin typeface="Consolas" panose="020B0609020204030204" pitchFamily="49" charset="0"/>
              </a:rPr>
              <a:t>cy</a:t>
            </a:r>
            <a:r>
              <a:rPr lang="pl-PL" sz="1400" b="1">
                <a:solidFill>
                  <a:srgbClr val="000000"/>
                </a:solidFill>
                <a:latin typeface="Consolas" panose="020B0609020204030204" pitchFamily="49" charset="0"/>
              </a:rPr>
              <a:t>, 155 </a:t>
            </a:r>
            <a:r>
              <a:rPr lang="pl-PL" sz="1400" b="1">
                <a:solidFill>
                  <a:srgbClr val="00B050"/>
                </a:solidFill>
                <a:latin typeface="Consolas" panose="020B0609020204030204" pitchFamily="49" charset="0"/>
              </a:rPr>
              <a:t>- 170 </a:t>
            </a:r>
            <a:r>
              <a:rPr lang="pl-PL" sz="1400" b="1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pl-PL" sz="1400" b="1">
                <a:solidFill>
                  <a:srgbClr val="808080"/>
                </a:solidFill>
                <a:latin typeface="Consolas" panose="020B0609020204030204" pitchFamily="49" charset="0"/>
              </a:rPr>
              <a:t>cx</a:t>
            </a:r>
            <a:r>
              <a:rPr lang="pl-PL" sz="1400" b="1">
                <a:solidFill>
                  <a:srgbClr val="000000"/>
                </a:solidFill>
                <a:latin typeface="Consolas" panose="020B0609020204030204" pitchFamily="49" charset="0"/>
              </a:rPr>
              <a:t>, 35 </a:t>
            </a:r>
            <a:r>
              <a:rPr lang="pl-PL" sz="1400" b="1">
                <a:solidFill>
                  <a:srgbClr val="0000FF"/>
                </a:solidFill>
                <a:latin typeface="Consolas" panose="020B0609020204030204" pitchFamily="49" charset="0"/>
              </a:rPr>
              <a:t>- 35 </a:t>
            </a:r>
            <a:r>
              <a:rPr lang="pl-PL" sz="1400" b="1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pl-PL" sz="1400" b="1">
                <a:solidFill>
                  <a:srgbClr val="808080"/>
                </a:solidFill>
                <a:latin typeface="Consolas" panose="020B0609020204030204" pitchFamily="49" charset="0"/>
              </a:rPr>
              <a:t>cy</a:t>
            </a:r>
            <a:r>
              <a:rPr lang="pl-PL" sz="1400" b="1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ru-R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</a:rPr>
              <a:t>DeleteObject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(hPenMushroom1);</a:t>
            </a:r>
          </a:p>
          <a:p>
            <a:endParaRPr lang="ru-R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1400">
                <a:solidFill>
                  <a:srgbClr val="008000"/>
                </a:solidFill>
                <a:latin typeface="Consolas" panose="020B0609020204030204" pitchFamily="49" charset="0"/>
              </a:rPr>
              <a:t>// Ножка гриба</a:t>
            </a:r>
            <a:endParaRPr lang="ru-R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>
                <a:solidFill>
                  <a:srgbClr val="2B91AF"/>
                </a:solidFill>
                <a:latin typeface="Consolas" panose="020B0609020204030204" pitchFamily="49" charset="0"/>
              </a:rPr>
              <a:t>HPEN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hPenMushroom2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</a:rPr>
              <a:t>CreatePen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>
                <a:solidFill>
                  <a:srgbClr val="6F008A"/>
                </a:solidFill>
                <a:latin typeface="Consolas" panose="020B0609020204030204" pitchFamily="49" charset="0"/>
              </a:rPr>
              <a:t>PS_SOLID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, 3, </a:t>
            </a:r>
            <a:r>
              <a:rPr lang="en-US" sz="1400">
                <a:solidFill>
                  <a:srgbClr val="6F008A"/>
                </a:solidFill>
                <a:latin typeface="Consolas" panose="020B0609020204030204" pitchFamily="49" charset="0"/>
              </a:rPr>
              <a:t>RGB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(127, 127, 127));</a:t>
            </a:r>
          </a:p>
          <a:p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</a:rPr>
              <a:t>SelectObject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808080"/>
                </a:solidFill>
                <a:latin typeface="Consolas" panose="020B0609020204030204" pitchFamily="49" charset="0"/>
              </a:rPr>
              <a:t>hdc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, hPenMushroom2);</a:t>
            </a:r>
          </a:p>
          <a:p>
            <a:endParaRPr lang="ru-R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</a:rPr>
              <a:t>    Rectangle(</a:t>
            </a:r>
            <a:r>
              <a:rPr lang="en-US" sz="1400" b="1" err="1">
                <a:solidFill>
                  <a:srgbClr val="808080"/>
                </a:solidFill>
                <a:latin typeface="Consolas" panose="020B0609020204030204" pitchFamily="49" charset="0"/>
              </a:rPr>
              <a:t>hdc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</a:rPr>
              <a:t>, 165 </a:t>
            </a:r>
            <a:r>
              <a:rPr lang="en-US" sz="1400" b="1">
                <a:solidFill>
                  <a:srgbClr val="00B050"/>
                </a:solidFill>
                <a:latin typeface="Consolas" panose="020B0609020204030204" pitchFamily="49" charset="0"/>
              </a:rPr>
              <a:t>- 170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sz="1400" b="1">
                <a:solidFill>
                  <a:srgbClr val="808080"/>
                </a:solidFill>
                <a:latin typeface="Consolas" panose="020B0609020204030204" pitchFamily="49" charset="0"/>
              </a:rPr>
              <a:t>cx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</a:rPr>
              <a:t>, 35 </a:t>
            </a:r>
            <a:r>
              <a:rPr lang="en-US" sz="1400" b="1">
                <a:solidFill>
                  <a:srgbClr val="0000FF"/>
                </a:solidFill>
                <a:latin typeface="Consolas" panose="020B0609020204030204" pitchFamily="49" charset="0"/>
              </a:rPr>
              <a:t>- 35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sz="1400" b="1">
                <a:solidFill>
                  <a:srgbClr val="808080"/>
                </a:solidFill>
                <a:latin typeface="Consolas" panose="020B0609020204030204" pitchFamily="49" charset="0"/>
              </a:rPr>
              <a:t>cy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</a:rPr>
              <a:t>, 175 </a:t>
            </a:r>
            <a:r>
              <a:rPr lang="en-US" sz="1400" b="1">
                <a:solidFill>
                  <a:srgbClr val="00B050"/>
                </a:solidFill>
                <a:latin typeface="Consolas" panose="020B0609020204030204" pitchFamily="49" charset="0"/>
              </a:rPr>
              <a:t>- 170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sz="1400" b="1">
                <a:solidFill>
                  <a:srgbClr val="808080"/>
                </a:solidFill>
                <a:latin typeface="Consolas" panose="020B0609020204030204" pitchFamily="49" charset="0"/>
              </a:rPr>
              <a:t>cx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</a:rPr>
              <a:t>, 50 </a:t>
            </a:r>
            <a:r>
              <a:rPr lang="en-US" sz="1400" b="1">
                <a:solidFill>
                  <a:srgbClr val="0000FF"/>
                </a:solidFill>
                <a:latin typeface="Consolas" panose="020B0609020204030204" pitchFamily="49" charset="0"/>
              </a:rPr>
              <a:t>- 35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sz="1400" b="1">
                <a:solidFill>
                  <a:srgbClr val="808080"/>
                </a:solidFill>
                <a:latin typeface="Consolas" panose="020B0609020204030204" pitchFamily="49" charset="0"/>
              </a:rPr>
              <a:t>cy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ru-RU" sz="1400" b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</a:rPr>
              <a:t>DeleteObject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(hPenMushroom2);</a:t>
            </a:r>
          </a:p>
          <a:p>
            <a:r>
              <a:rPr lang="ru-RU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100"/>
          </a:p>
        </p:txBody>
      </p:sp>
    </p:spTree>
    <p:extLst>
      <p:ext uri="{BB962C8B-B14F-4D97-AF65-F5344CB8AC3E}">
        <p14:creationId xmlns:p14="http://schemas.microsoft.com/office/powerpoint/2010/main" val="33412843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875BA1-8094-4128-B6DD-0884B0E26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829" y="620688"/>
            <a:ext cx="4171920" cy="342280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1. Суть решения (6)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3C76EF-677A-4011-BAFB-AE6CB9B7A4C3}"/>
              </a:ext>
            </a:extLst>
          </p:cNvPr>
          <p:cNvSpPr txBox="1"/>
          <p:nvPr/>
        </p:nvSpPr>
        <p:spPr>
          <a:xfrm>
            <a:off x="50243" y="2241352"/>
            <a:ext cx="8971506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</a:rPr>
              <a:t>DrawMushroom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>
                <a:solidFill>
                  <a:srgbClr val="2B91AF"/>
                </a:solidFill>
                <a:latin typeface="Consolas" panose="020B0609020204030204" pitchFamily="49" charset="0"/>
              </a:rPr>
              <a:t>HDC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808080"/>
                </a:solidFill>
                <a:latin typeface="Consolas" panose="020B0609020204030204" pitchFamily="49" charset="0"/>
              </a:rPr>
              <a:t>hdc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92D050"/>
                </a:solidFill>
                <a:latin typeface="Consolas" panose="020B0609020204030204" pitchFamily="49" charset="0"/>
              </a:rPr>
              <a:t>int cx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808080"/>
                </a:solidFill>
                <a:latin typeface="Consolas" panose="020B0609020204030204" pitchFamily="49" charset="0"/>
              </a:rPr>
              <a:t>cy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en-US" sz="1400" b="1">
                <a:solidFill>
                  <a:srgbClr val="00B050"/>
                </a:solidFill>
                <a:latin typeface="Consolas" panose="020B0609020204030204" pitchFamily="49" charset="0"/>
              </a:rPr>
              <a:t>dx = -170</a:t>
            </a:r>
            <a:r>
              <a:rPr lang="en-US" sz="1400">
                <a:solidFill>
                  <a:srgbClr val="008000"/>
                </a:solidFill>
                <a:latin typeface="Consolas" panose="020B0609020204030204" pitchFamily="49" charset="0"/>
              </a:rPr>
              <a:t>,  </a:t>
            </a:r>
            <a:r>
              <a:rPr lang="en-US" sz="1400" b="1" err="1">
                <a:solidFill>
                  <a:srgbClr val="0000FF"/>
                </a:solidFill>
                <a:latin typeface="Consolas" panose="020B0609020204030204" pitchFamily="49" charset="0"/>
              </a:rPr>
              <a:t>dy</a:t>
            </a:r>
            <a:r>
              <a:rPr lang="en-US" sz="1400" b="1">
                <a:solidFill>
                  <a:srgbClr val="0000FF"/>
                </a:solidFill>
                <a:latin typeface="Consolas" panose="020B0609020204030204" pitchFamily="49" charset="0"/>
              </a:rPr>
              <a:t> = -35</a:t>
            </a:r>
          </a:p>
          <a:p>
            <a:r>
              <a:rPr lang="ru-RU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ru-RU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1400">
                <a:solidFill>
                  <a:srgbClr val="008000"/>
                </a:solidFill>
                <a:latin typeface="Consolas" panose="020B0609020204030204" pitchFamily="49" charset="0"/>
              </a:rPr>
              <a:t>// Гриб</a:t>
            </a:r>
            <a:endParaRPr lang="ru-R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1400">
                <a:solidFill>
                  <a:srgbClr val="008000"/>
                </a:solidFill>
                <a:latin typeface="Consolas" panose="020B0609020204030204" pitchFamily="49" charset="0"/>
              </a:rPr>
              <a:t>// Шляпка гриба</a:t>
            </a:r>
            <a:endParaRPr lang="ru-R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>
                <a:solidFill>
                  <a:srgbClr val="2B91AF"/>
                </a:solidFill>
                <a:latin typeface="Consolas" panose="020B0609020204030204" pitchFamily="49" charset="0"/>
              </a:rPr>
              <a:t>HPEN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hPenMushroom1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</a:rPr>
              <a:t>CreatePen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>
                <a:solidFill>
                  <a:srgbClr val="6F008A"/>
                </a:solidFill>
                <a:latin typeface="Consolas" panose="020B0609020204030204" pitchFamily="49" charset="0"/>
              </a:rPr>
              <a:t>PS_SOLID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, 3, </a:t>
            </a:r>
            <a:r>
              <a:rPr lang="en-US" sz="1400">
                <a:solidFill>
                  <a:srgbClr val="6F008A"/>
                </a:solidFill>
                <a:latin typeface="Consolas" panose="020B0609020204030204" pitchFamily="49" charset="0"/>
              </a:rPr>
              <a:t>RGB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(136, 0, 21));</a:t>
            </a:r>
          </a:p>
          <a:p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</a:rPr>
              <a:t>SelectObject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808080"/>
                </a:solidFill>
                <a:latin typeface="Consolas" panose="020B0609020204030204" pitchFamily="49" charset="0"/>
              </a:rPr>
              <a:t>hdc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, hPenMushroom1);</a:t>
            </a:r>
          </a:p>
          <a:p>
            <a:endParaRPr lang="ru-R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400" b="1">
                <a:solidFill>
                  <a:srgbClr val="000000"/>
                </a:solidFill>
                <a:latin typeface="Consolas" panose="020B0609020204030204" pitchFamily="49" charset="0"/>
              </a:rPr>
              <a:t>Chord(</a:t>
            </a:r>
            <a:r>
              <a:rPr lang="pl-PL" sz="1400" b="1">
                <a:solidFill>
                  <a:srgbClr val="808080"/>
                </a:solidFill>
                <a:latin typeface="Consolas" panose="020B0609020204030204" pitchFamily="49" charset="0"/>
              </a:rPr>
              <a:t>hdc</a:t>
            </a:r>
            <a:r>
              <a:rPr lang="pl-PL" sz="1400" b="1">
                <a:solidFill>
                  <a:srgbClr val="000000"/>
                </a:solidFill>
                <a:latin typeface="Consolas" panose="020B0609020204030204" pitchFamily="49" charset="0"/>
              </a:rPr>
              <a:t>, 155 </a:t>
            </a:r>
            <a:r>
              <a:rPr lang="pl-PL" sz="1400" b="1">
                <a:solidFill>
                  <a:srgbClr val="00B050"/>
                </a:solidFill>
                <a:latin typeface="Consolas" panose="020B0609020204030204" pitchFamily="49" charset="0"/>
              </a:rPr>
              <a:t>- 170</a:t>
            </a:r>
            <a:r>
              <a:rPr lang="pl-PL" sz="1400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b="1">
                <a:solidFill>
                  <a:srgbClr val="92D050"/>
                </a:solidFill>
                <a:latin typeface="Consolas" panose="020B0609020204030204" pitchFamily="49" charset="0"/>
              </a:rPr>
              <a:t>+ cx </a:t>
            </a:r>
            <a:r>
              <a:rPr lang="pl-PL" sz="1400" b="1">
                <a:solidFill>
                  <a:srgbClr val="000000"/>
                </a:solidFill>
                <a:latin typeface="Consolas" panose="020B0609020204030204" pitchFamily="49" charset="0"/>
              </a:rPr>
              <a:t>, 20 </a:t>
            </a:r>
            <a:r>
              <a:rPr lang="pl-PL" sz="1400" b="1">
                <a:solidFill>
                  <a:srgbClr val="0000FF"/>
                </a:solidFill>
                <a:latin typeface="Consolas" panose="020B0609020204030204" pitchFamily="49" charset="0"/>
              </a:rPr>
              <a:t>- 35 </a:t>
            </a:r>
            <a:r>
              <a:rPr lang="pl-PL" sz="1400" b="1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pl-PL" sz="1400" b="1">
                <a:solidFill>
                  <a:srgbClr val="808080"/>
                </a:solidFill>
                <a:latin typeface="Consolas" panose="020B0609020204030204" pitchFamily="49" charset="0"/>
              </a:rPr>
              <a:t>cy</a:t>
            </a:r>
            <a:r>
              <a:rPr lang="pl-PL" sz="1400" b="1">
                <a:solidFill>
                  <a:srgbClr val="000000"/>
                </a:solidFill>
                <a:latin typeface="Consolas" panose="020B0609020204030204" pitchFamily="49" charset="0"/>
              </a:rPr>
              <a:t>, 185 </a:t>
            </a:r>
            <a:r>
              <a:rPr lang="pl-PL" sz="1400" b="1">
                <a:solidFill>
                  <a:srgbClr val="00B050"/>
                </a:solidFill>
                <a:latin typeface="Consolas" panose="020B0609020204030204" pitchFamily="49" charset="0"/>
              </a:rPr>
              <a:t>- 170 </a:t>
            </a:r>
            <a:r>
              <a:rPr lang="pl-PL" sz="1400" b="1">
                <a:solidFill>
                  <a:srgbClr val="92D050"/>
                </a:solidFill>
                <a:latin typeface="Consolas" panose="020B0609020204030204" pitchFamily="49" charset="0"/>
              </a:rPr>
              <a:t>+ cx</a:t>
            </a:r>
            <a:r>
              <a:rPr lang="pl-PL" sz="1400" b="1">
                <a:solidFill>
                  <a:srgbClr val="000000"/>
                </a:solidFill>
                <a:latin typeface="Consolas" panose="020B0609020204030204" pitchFamily="49" charset="0"/>
              </a:rPr>
              <a:t>, 50 </a:t>
            </a:r>
            <a:r>
              <a:rPr lang="pl-PL" sz="1400" b="1">
                <a:solidFill>
                  <a:srgbClr val="0000FF"/>
                </a:solidFill>
                <a:latin typeface="Consolas" panose="020B0609020204030204" pitchFamily="49" charset="0"/>
              </a:rPr>
              <a:t>- 35 </a:t>
            </a:r>
            <a:r>
              <a:rPr lang="pl-PL" sz="1400" b="1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pl-PL" sz="1400" b="1">
                <a:solidFill>
                  <a:srgbClr val="808080"/>
                </a:solidFill>
                <a:latin typeface="Consolas" panose="020B0609020204030204" pitchFamily="49" charset="0"/>
              </a:rPr>
              <a:t>cy</a:t>
            </a:r>
            <a:r>
              <a:rPr lang="pl-PL" sz="1400" b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pl-PL" sz="1400" b="1">
                <a:solidFill>
                  <a:srgbClr val="000000"/>
                </a:solidFill>
                <a:latin typeface="Consolas" panose="020B0609020204030204" pitchFamily="49" charset="0"/>
              </a:rPr>
              <a:t>        185 </a:t>
            </a:r>
            <a:r>
              <a:rPr lang="pl-PL" sz="1400" b="1">
                <a:solidFill>
                  <a:srgbClr val="00B050"/>
                </a:solidFill>
                <a:latin typeface="Consolas" panose="020B0609020204030204" pitchFamily="49" charset="0"/>
              </a:rPr>
              <a:t>- 170 </a:t>
            </a:r>
            <a:r>
              <a:rPr lang="pl-PL" sz="1400" b="1">
                <a:solidFill>
                  <a:srgbClr val="92D050"/>
                </a:solidFill>
                <a:latin typeface="Consolas" panose="020B0609020204030204" pitchFamily="49" charset="0"/>
              </a:rPr>
              <a:t>+ cx</a:t>
            </a:r>
            <a:r>
              <a:rPr lang="pl-PL" sz="1400" b="1">
                <a:solidFill>
                  <a:srgbClr val="000000"/>
                </a:solidFill>
                <a:latin typeface="Consolas" panose="020B0609020204030204" pitchFamily="49" charset="0"/>
              </a:rPr>
              <a:t>, 35 </a:t>
            </a:r>
            <a:r>
              <a:rPr lang="pl-PL" sz="1400" b="1">
                <a:solidFill>
                  <a:srgbClr val="0000FF"/>
                </a:solidFill>
                <a:latin typeface="Consolas" panose="020B0609020204030204" pitchFamily="49" charset="0"/>
              </a:rPr>
              <a:t>- 35 </a:t>
            </a:r>
            <a:r>
              <a:rPr lang="pl-PL" sz="1400" b="1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pl-PL" sz="1400" b="1">
                <a:solidFill>
                  <a:srgbClr val="808080"/>
                </a:solidFill>
                <a:latin typeface="Consolas" panose="020B0609020204030204" pitchFamily="49" charset="0"/>
              </a:rPr>
              <a:t>cy</a:t>
            </a:r>
            <a:r>
              <a:rPr lang="pl-PL" sz="1400" b="1">
                <a:solidFill>
                  <a:srgbClr val="000000"/>
                </a:solidFill>
                <a:latin typeface="Consolas" panose="020B0609020204030204" pitchFamily="49" charset="0"/>
              </a:rPr>
              <a:t>, 155 </a:t>
            </a:r>
            <a:r>
              <a:rPr lang="pl-PL" sz="1400" b="1">
                <a:solidFill>
                  <a:srgbClr val="00B050"/>
                </a:solidFill>
                <a:latin typeface="Consolas" panose="020B0609020204030204" pitchFamily="49" charset="0"/>
              </a:rPr>
              <a:t>- 170 </a:t>
            </a:r>
            <a:r>
              <a:rPr lang="pl-PL" sz="1400" b="1">
                <a:solidFill>
                  <a:srgbClr val="92D050"/>
                </a:solidFill>
                <a:latin typeface="Consolas" panose="020B0609020204030204" pitchFamily="49" charset="0"/>
              </a:rPr>
              <a:t>+ cx</a:t>
            </a:r>
            <a:r>
              <a:rPr lang="pl-PL" sz="1400" b="1">
                <a:solidFill>
                  <a:srgbClr val="000000"/>
                </a:solidFill>
                <a:latin typeface="Consolas" panose="020B0609020204030204" pitchFamily="49" charset="0"/>
              </a:rPr>
              <a:t>, 35 </a:t>
            </a:r>
            <a:r>
              <a:rPr lang="pl-PL" sz="1400" b="1">
                <a:solidFill>
                  <a:srgbClr val="0000FF"/>
                </a:solidFill>
                <a:latin typeface="Consolas" panose="020B0609020204030204" pitchFamily="49" charset="0"/>
              </a:rPr>
              <a:t>- 35 </a:t>
            </a:r>
            <a:r>
              <a:rPr lang="pl-PL" sz="1400" b="1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pl-PL" sz="1400" b="1">
                <a:solidFill>
                  <a:srgbClr val="808080"/>
                </a:solidFill>
                <a:latin typeface="Consolas" panose="020B0609020204030204" pitchFamily="49" charset="0"/>
              </a:rPr>
              <a:t>cy</a:t>
            </a:r>
            <a:r>
              <a:rPr lang="pl-PL" sz="1400" b="1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ru-R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</a:rPr>
              <a:t>DeleteObject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(hPenMushroom1);</a:t>
            </a:r>
          </a:p>
          <a:p>
            <a:endParaRPr lang="ru-R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1400">
                <a:solidFill>
                  <a:srgbClr val="008000"/>
                </a:solidFill>
                <a:latin typeface="Consolas" panose="020B0609020204030204" pitchFamily="49" charset="0"/>
              </a:rPr>
              <a:t>// Ножка гриба</a:t>
            </a:r>
            <a:endParaRPr lang="ru-R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>
                <a:solidFill>
                  <a:srgbClr val="2B91AF"/>
                </a:solidFill>
                <a:latin typeface="Consolas" panose="020B0609020204030204" pitchFamily="49" charset="0"/>
              </a:rPr>
              <a:t>HPEN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hPenMushroom2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</a:rPr>
              <a:t>CreatePen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>
                <a:solidFill>
                  <a:srgbClr val="6F008A"/>
                </a:solidFill>
                <a:latin typeface="Consolas" panose="020B0609020204030204" pitchFamily="49" charset="0"/>
              </a:rPr>
              <a:t>PS_SOLID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, 3, </a:t>
            </a:r>
            <a:r>
              <a:rPr lang="en-US" sz="1400">
                <a:solidFill>
                  <a:srgbClr val="6F008A"/>
                </a:solidFill>
                <a:latin typeface="Consolas" panose="020B0609020204030204" pitchFamily="49" charset="0"/>
              </a:rPr>
              <a:t>RGB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(127, 127, 127));</a:t>
            </a:r>
          </a:p>
          <a:p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</a:rPr>
              <a:t>SelectObject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808080"/>
                </a:solidFill>
                <a:latin typeface="Consolas" panose="020B0609020204030204" pitchFamily="49" charset="0"/>
              </a:rPr>
              <a:t>hdc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, hPenMushroom2);</a:t>
            </a:r>
          </a:p>
          <a:p>
            <a:endParaRPr lang="ru-R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</a:rPr>
              <a:t>    Rectangle(</a:t>
            </a:r>
            <a:r>
              <a:rPr lang="en-US" sz="1400" b="1" err="1">
                <a:solidFill>
                  <a:srgbClr val="808080"/>
                </a:solidFill>
                <a:latin typeface="Consolas" panose="020B0609020204030204" pitchFamily="49" charset="0"/>
              </a:rPr>
              <a:t>hdc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</a:rPr>
              <a:t>, 165 </a:t>
            </a:r>
            <a:r>
              <a:rPr lang="en-US" sz="1400" b="1">
                <a:solidFill>
                  <a:srgbClr val="00B050"/>
                </a:solidFill>
                <a:latin typeface="Consolas" panose="020B0609020204030204" pitchFamily="49" charset="0"/>
              </a:rPr>
              <a:t>- 170 </a:t>
            </a:r>
            <a:r>
              <a:rPr lang="en-US" sz="1400" b="1">
                <a:solidFill>
                  <a:srgbClr val="92D050"/>
                </a:solidFill>
                <a:latin typeface="Consolas" panose="020B0609020204030204" pitchFamily="49" charset="0"/>
              </a:rPr>
              <a:t>+ cx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</a:rPr>
              <a:t>, 35 </a:t>
            </a:r>
            <a:r>
              <a:rPr lang="en-US" sz="1400" b="1">
                <a:solidFill>
                  <a:srgbClr val="0000FF"/>
                </a:solidFill>
                <a:latin typeface="Consolas" panose="020B0609020204030204" pitchFamily="49" charset="0"/>
              </a:rPr>
              <a:t>- 35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sz="1400" b="1">
                <a:solidFill>
                  <a:srgbClr val="808080"/>
                </a:solidFill>
                <a:latin typeface="Consolas" panose="020B0609020204030204" pitchFamily="49" charset="0"/>
              </a:rPr>
              <a:t>cy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</a:rPr>
              <a:t>, 175 </a:t>
            </a:r>
            <a:r>
              <a:rPr lang="en-US" sz="1400" b="1">
                <a:solidFill>
                  <a:srgbClr val="00B050"/>
                </a:solidFill>
                <a:latin typeface="Consolas" panose="020B0609020204030204" pitchFamily="49" charset="0"/>
              </a:rPr>
              <a:t>- 170 </a:t>
            </a:r>
            <a:r>
              <a:rPr lang="en-US" sz="1400" b="1">
                <a:solidFill>
                  <a:srgbClr val="92D050"/>
                </a:solidFill>
                <a:latin typeface="Consolas" panose="020B0609020204030204" pitchFamily="49" charset="0"/>
              </a:rPr>
              <a:t>+ cx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</a:rPr>
              <a:t>, 50 </a:t>
            </a:r>
            <a:r>
              <a:rPr lang="en-US" sz="1400" b="1">
                <a:solidFill>
                  <a:srgbClr val="0000FF"/>
                </a:solidFill>
                <a:latin typeface="Consolas" panose="020B0609020204030204" pitchFamily="49" charset="0"/>
              </a:rPr>
              <a:t>- 35 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sz="1400" b="1">
                <a:solidFill>
                  <a:srgbClr val="808080"/>
                </a:solidFill>
                <a:latin typeface="Consolas" panose="020B0609020204030204" pitchFamily="49" charset="0"/>
              </a:rPr>
              <a:t>cy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ru-RU" sz="1400" b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</a:rPr>
              <a:t>DeleteObject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(hPenMushroom2);</a:t>
            </a:r>
          </a:p>
          <a:p>
            <a:r>
              <a:rPr lang="ru-RU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100"/>
          </a:p>
        </p:txBody>
      </p:sp>
    </p:spTree>
    <p:extLst>
      <p:ext uri="{BB962C8B-B14F-4D97-AF65-F5344CB8AC3E}">
        <p14:creationId xmlns:p14="http://schemas.microsoft.com/office/powerpoint/2010/main" val="21777045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875BA1-8094-4128-B6DD-0884B0E26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829" y="620688"/>
            <a:ext cx="4171920" cy="342280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1. Суть решения (7)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3C76EF-677A-4011-BAFB-AE6CB9B7A4C3}"/>
              </a:ext>
            </a:extLst>
          </p:cNvPr>
          <p:cNvSpPr txBox="1"/>
          <p:nvPr/>
        </p:nvSpPr>
        <p:spPr>
          <a:xfrm>
            <a:off x="50243" y="2241352"/>
            <a:ext cx="8971506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</a:rPr>
              <a:t>DrawMushroom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>
                <a:solidFill>
                  <a:srgbClr val="2B91AF"/>
                </a:solidFill>
                <a:latin typeface="Consolas" panose="020B0609020204030204" pitchFamily="49" charset="0"/>
              </a:rPr>
              <a:t>HDC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err="1">
                <a:solidFill>
                  <a:srgbClr val="808080"/>
                </a:solidFill>
                <a:latin typeface="Consolas" panose="020B0609020204030204" pitchFamily="49" charset="0"/>
              </a:rPr>
              <a:t>hdc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92D050"/>
                </a:solidFill>
                <a:latin typeface="Consolas" panose="020B0609020204030204" pitchFamily="49" charset="0"/>
              </a:rPr>
              <a:t>int cx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b="1">
                <a:solidFill>
                  <a:srgbClr val="00B0F0"/>
                </a:solidFill>
                <a:latin typeface="Consolas" panose="020B0609020204030204" pitchFamily="49" charset="0"/>
              </a:rPr>
              <a:t>int cy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en-US" sz="1400" b="1">
                <a:solidFill>
                  <a:srgbClr val="00B050"/>
                </a:solidFill>
                <a:latin typeface="Consolas" panose="020B0609020204030204" pitchFamily="49" charset="0"/>
              </a:rPr>
              <a:t>dx = -170</a:t>
            </a:r>
            <a:r>
              <a:rPr lang="en-US" sz="1400">
                <a:solidFill>
                  <a:srgbClr val="008000"/>
                </a:solidFill>
                <a:latin typeface="Consolas" panose="020B0609020204030204" pitchFamily="49" charset="0"/>
              </a:rPr>
              <a:t>,  </a:t>
            </a:r>
            <a:r>
              <a:rPr lang="en-US" sz="1400" b="1" err="1">
                <a:solidFill>
                  <a:srgbClr val="0000FF"/>
                </a:solidFill>
                <a:latin typeface="Consolas" panose="020B0609020204030204" pitchFamily="49" charset="0"/>
              </a:rPr>
              <a:t>dy</a:t>
            </a:r>
            <a:r>
              <a:rPr lang="en-US" sz="1400" b="1">
                <a:solidFill>
                  <a:srgbClr val="0000FF"/>
                </a:solidFill>
                <a:latin typeface="Consolas" panose="020B0609020204030204" pitchFamily="49" charset="0"/>
              </a:rPr>
              <a:t> = -35</a:t>
            </a:r>
          </a:p>
          <a:p>
            <a:r>
              <a:rPr lang="ru-RU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ru-RU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1400">
                <a:solidFill>
                  <a:srgbClr val="008000"/>
                </a:solidFill>
                <a:latin typeface="Consolas" panose="020B0609020204030204" pitchFamily="49" charset="0"/>
              </a:rPr>
              <a:t>// Гриб</a:t>
            </a:r>
            <a:endParaRPr lang="ru-R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1400">
                <a:solidFill>
                  <a:srgbClr val="008000"/>
                </a:solidFill>
                <a:latin typeface="Consolas" panose="020B0609020204030204" pitchFamily="49" charset="0"/>
              </a:rPr>
              <a:t>// Шляпка гриба</a:t>
            </a:r>
            <a:endParaRPr lang="ru-R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>
                <a:solidFill>
                  <a:srgbClr val="2B91AF"/>
                </a:solidFill>
                <a:latin typeface="Consolas" panose="020B0609020204030204" pitchFamily="49" charset="0"/>
              </a:rPr>
              <a:t>HPEN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hPenMushroom1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</a:rPr>
              <a:t>CreatePen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>
                <a:solidFill>
                  <a:srgbClr val="6F008A"/>
                </a:solidFill>
                <a:latin typeface="Consolas" panose="020B0609020204030204" pitchFamily="49" charset="0"/>
              </a:rPr>
              <a:t>PS_SOLID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, 3, </a:t>
            </a:r>
            <a:r>
              <a:rPr lang="en-US" sz="1400">
                <a:solidFill>
                  <a:srgbClr val="6F008A"/>
                </a:solidFill>
                <a:latin typeface="Consolas" panose="020B0609020204030204" pitchFamily="49" charset="0"/>
              </a:rPr>
              <a:t>RGB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(136, 0, 21));</a:t>
            </a:r>
          </a:p>
          <a:p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</a:rPr>
              <a:t>SelectObject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808080"/>
                </a:solidFill>
                <a:latin typeface="Consolas" panose="020B0609020204030204" pitchFamily="49" charset="0"/>
              </a:rPr>
              <a:t>hdc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, hPenMushroom1);</a:t>
            </a:r>
          </a:p>
          <a:p>
            <a:endParaRPr lang="ru-R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400" b="1">
                <a:solidFill>
                  <a:srgbClr val="000000"/>
                </a:solidFill>
                <a:latin typeface="Consolas" panose="020B0609020204030204" pitchFamily="49" charset="0"/>
              </a:rPr>
              <a:t>Chord(</a:t>
            </a:r>
            <a:r>
              <a:rPr lang="pl-PL" sz="1400" b="1">
                <a:solidFill>
                  <a:srgbClr val="808080"/>
                </a:solidFill>
                <a:latin typeface="Consolas" panose="020B0609020204030204" pitchFamily="49" charset="0"/>
              </a:rPr>
              <a:t>hdc</a:t>
            </a:r>
            <a:r>
              <a:rPr lang="pl-PL" sz="1400" b="1">
                <a:solidFill>
                  <a:srgbClr val="000000"/>
                </a:solidFill>
                <a:latin typeface="Consolas" panose="020B0609020204030204" pitchFamily="49" charset="0"/>
              </a:rPr>
              <a:t>, 155 </a:t>
            </a:r>
            <a:r>
              <a:rPr lang="pl-PL" sz="1400" b="1">
                <a:solidFill>
                  <a:srgbClr val="00B050"/>
                </a:solidFill>
                <a:latin typeface="Consolas" panose="020B0609020204030204" pitchFamily="49" charset="0"/>
              </a:rPr>
              <a:t>- 170</a:t>
            </a:r>
            <a:r>
              <a:rPr lang="pl-PL" sz="1400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b="1">
                <a:solidFill>
                  <a:srgbClr val="92D050"/>
                </a:solidFill>
                <a:latin typeface="Consolas" panose="020B0609020204030204" pitchFamily="49" charset="0"/>
              </a:rPr>
              <a:t>+ cx </a:t>
            </a:r>
            <a:r>
              <a:rPr lang="pl-PL" sz="1400" b="1">
                <a:solidFill>
                  <a:srgbClr val="000000"/>
                </a:solidFill>
                <a:latin typeface="Consolas" panose="020B0609020204030204" pitchFamily="49" charset="0"/>
              </a:rPr>
              <a:t>, 20 </a:t>
            </a:r>
            <a:r>
              <a:rPr lang="pl-PL" sz="1400" b="1">
                <a:solidFill>
                  <a:srgbClr val="0000FF"/>
                </a:solidFill>
                <a:latin typeface="Consolas" panose="020B0609020204030204" pitchFamily="49" charset="0"/>
              </a:rPr>
              <a:t>- 35 </a:t>
            </a:r>
            <a:r>
              <a:rPr lang="pl-PL" sz="1400" b="1">
                <a:solidFill>
                  <a:srgbClr val="00B0F0"/>
                </a:solidFill>
                <a:latin typeface="Consolas" panose="020B0609020204030204" pitchFamily="49" charset="0"/>
              </a:rPr>
              <a:t>+ cy</a:t>
            </a:r>
            <a:r>
              <a:rPr lang="pl-PL" sz="1400" b="1">
                <a:solidFill>
                  <a:srgbClr val="000000"/>
                </a:solidFill>
                <a:latin typeface="Consolas" panose="020B0609020204030204" pitchFamily="49" charset="0"/>
              </a:rPr>
              <a:t>, 185 </a:t>
            </a:r>
            <a:r>
              <a:rPr lang="pl-PL" sz="1400" b="1">
                <a:solidFill>
                  <a:srgbClr val="00B050"/>
                </a:solidFill>
                <a:latin typeface="Consolas" panose="020B0609020204030204" pitchFamily="49" charset="0"/>
              </a:rPr>
              <a:t>- 170 </a:t>
            </a:r>
            <a:r>
              <a:rPr lang="pl-PL" sz="1400" b="1">
                <a:solidFill>
                  <a:srgbClr val="92D050"/>
                </a:solidFill>
                <a:latin typeface="Consolas" panose="020B0609020204030204" pitchFamily="49" charset="0"/>
              </a:rPr>
              <a:t>+ cx</a:t>
            </a:r>
            <a:r>
              <a:rPr lang="pl-PL" sz="1400" b="1">
                <a:solidFill>
                  <a:srgbClr val="000000"/>
                </a:solidFill>
                <a:latin typeface="Consolas" panose="020B0609020204030204" pitchFamily="49" charset="0"/>
              </a:rPr>
              <a:t>, 50 </a:t>
            </a:r>
            <a:r>
              <a:rPr lang="pl-PL" sz="1400" b="1">
                <a:solidFill>
                  <a:srgbClr val="0000FF"/>
                </a:solidFill>
                <a:latin typeface="Consolas" panose="020B0609020204030204" pitchFamily="49" charset="0"/>
              </a:rPr>
              <a:t>- 35 </a:t>
            </a:r>
            <a:r>
              <a:rPr lang="pl-PL" sz="1400" b="1">
                <a:solidFill>
                  <a:srgbClr val="00B0F0"/>
                </a:solidFill>
                <a:latin typeface="Consolas" panose="020B0609020204030204" pitchFamily="49" charset="0"/>
              </a:rPr>
              <a:t>+ cy</a:t>
            </a:r>
            <a:r>
              <a:rPr lang="pl-PL" sz="1400" b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pl-PL" sz="1400" b="1">
                <a:solidFill>
                  <a:srgbClr val="000000"/>
                </a:solidFill>
                <a:latin typeface="Consolas" panose="020B0609020204030204" pitchFamily="49" charset="0"/>
              </a:rPr>
              <a:t>        185 </a:t>
            </a:r>
            <a:r>
              <a:rPr lang="pl-PL" sz="1400" b="1">
                <a:solidFill>
                  <a:srgbClr val="00B050"/>
                </a:solidFill>
                <a:latin typeface="Consolas" panose="020B0609020204030204" pitchFamily="49" charset="0"/>
              </a:rPr>
              <a:t>- 170 </a:t>
            </a:r>
            <a:r>
              <a:rPr lang="pl-PL" sz="1400" b="1">
                <a:solidFill>
                  <a:srgbClr val="92D050"/>
                </a:solidFill>
                <a:latin typeface="Consolas" panose="020B0609020204030204" pitchFamily="49" charset="0"/>
              </a:rPr>
              <a:t>+ cx</a:t>
            </a:r>
            <a:r>
              <a:rPr lang="pl-PL" sz="1400" b="1">
                <a:solidFill>
                  <a:srgbClr val="000000"/>
                </a:solidFill>
                <a:latin typeface="Consolas" panose="020B0609020204030204" pitchFamily="49" charset="0"/>
              </a:rPr>
              <a:t>, 35 </a:t>
            </a:r>
            <a:r>
              <a:rPr lang="pl-PL" sz="1400" b="1">
                <a:solidFill>
                  <a:srgbClr val="0000FF"/>
                </a:solidFill>
                <a:latin typeface="Consolas" panose="020B0609020204030204" pitchFamily="49" charset="0"/>
              </a:rPr>
              <a:t>- 35 </a:t>
            </a:r>
            <a:r>
              <a:rPr lang="pl-PL" sz="1400" b="1">
                <a:solidFill>
                  <a:srgbClr val="00B0F0"/>
                </a:solidFill>
                <a:latin typeface="Consolas" panose="020B0609020204030204" pitchFamily="49" charset="0"/>
              </a:rPr>
              <a:t>+ cy</a:t>
            </a:r>
            <a:r>
              <a:rPr lang="pl-PL" sz="1400" b="1">
                <a:solidFill>
                  <a:srgbClr val="000000"/>
                </a:solidFill>
                <a:latin typeface="Consolas" panose="020B0609020204030204" pitchFamily="49" charset="0"/>
              </a:rPr>
              <a:t>, 155 </a:t>
            </a:r>
            <a:r>
              <a:rPr lang="pl-PL" sz="1400" b="1">
                <a:solidFill>
                  <a:srgbClr val="00B050"/>
                </a:solidFill>
                <a:latin typeface="Consolas" panose="020B0609020204030204" pitchFamily="49" charset="0"/>
              </a:rPr>
              <a:t>- 170 </a:t>
            </a:r>
            <a:r>
              <a:rPr lang="pl-PL" sz="1400" b="1">
                <a:solidFill>
                  <a:srgbClr val="92D050"/>
                </a:solidFill>
                <a:latin typeface="Consolas" panose="020B0609020204030204" pitchFamily="49" charset="0"/>
              </a:rPr>
              <a:t>+ cx</a:t>
            </a:r>
            <a:r>
              <a:rPr lang="pl-PL" sz="1400" b="1">
                <a:solidFill>
                  <a:srgbClr val="000000"/>
                </a:solidFill>
                <a:latin typeface="Consolas" panose="020B0609020204030204" pitchFamily="49" charset="0"/>
              </a:rPr>
              <a:t>, 35 </a:t>
            </a:r>
            <a:r>
              <a:rPr lang="pl-PL" sz="1400" b="1">
                <a:solidFill>
                  <a:srgbClr val="0000FF"/>
                </a:solidFill>
                <a:latin typeface="Consolas" panose="020B0609020204030204" pitchFamily="49" charset="0"/>
              </a:rPr>
              <a:t>- 35 </a:t>
            </a:r>
            <a:r>
              <a:rPr lang="pl-PL" sz="1400" b="1">
                <a:solidFill>
                  <a:srgbClr val="00B0F0"/>
                </a:solidFill>
                <a:latin typeface="Consolas" panose="020B0609020204030204" pitchFamily="49" charset="0"/>
              </a:rPr>
              <a:t>+ cy</a:t>
            </a:r>
            <a:r>
              <a:rPr lang="pl-PL" sz="1400" b="1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ru-R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</a:rPr>
              <a:t>DeleteObject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(hPenMushroom1);</a:t>
            </a:r>
          </a:p>
          <a:p>
            <a:endParaRPr lang="ru-R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1400">
                <a:solidFill>
                  <a:srgbClr val="008000"/>
                </a:solidFill>
                <a:latin typeface="Consolas" panose="020B0609020204030204" pitchFamily="49" charset="0"/>
              </a:rPr>
              <a:t>// Ножка гриба</a:t>
            </a:r>
            <a:endParaRPr lang="ru-R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>
                <a:solidFill>
                  <a:srgbClr val="2B91AF"/>
                </a:solidFill>
                <a:latin typeface="Consolas" panose="020B0609020204030204" pitchFamily="49" charset="0"/>
              </a:rPr>
              <a:t>HPEN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hPenMushroom2 =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</a:rPr>
              <a:t>CreatePen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>
                <a:solidFill>
                  <a:srgbClr val="6F008A"/>
                </a:solidFill>
                <a:latin typeface="Consolas" panose="020B0609020204030204" pitchFamily="49" charset="0"/>
              </a:rPr>
              <a:t>PS_SOLID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, 3, </a:t>
            </a:r>
            <a:r>
              <a:rPr lang="en-US" sz="1400">
                <a:solidFill>
                  <a:srgbClr val="6F008A"/>
                </a:solidFill>
                <a:latin typeface="Consolas" panose="020B0609020204030204" pitchFamily="49" charset="0"/>
              </a:rPr>
              <a:t>RGB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(127, 127, 127));</a:t>
            </a:r>
          </a:p>
          <a:p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</a:rPr>
              <a:t>SelectObject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err="1">
                <a:solidFill>
                  <a:srgbClr val="808080"/>
                </a:solidFill>
                <a:latin typeface="Consolas" panose="020B0609020204030204" pitchFamily="49" charset="0"/>
              </a:rPr>
              <a:t>hdc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, hPenMushroom2);</a:t>
            </a:r>
          </a:p>
          <a:p>
            <a:endParaRPr lang="ru-R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</a:rPr>
              <a:t>    Rectangle(</a:t>
            </a:r>
            <a:r>
              <a:rPr lang="en-US" sz="1400" b="1" err="1">
                <a:solidFill>
                  <a:srgbClr val="808080"/>
                </a:solidFill>
                <a:latin typeface="Consolas" panose="020B0609020204030204" pitchFamily="49" charset="0"/>
              </a:rPr>
              <a:t>hdc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</a:rPr>
              <a:t>, 165 </a:t>
            </a:r>
            <a:r>
              <a:rPr lang="en-US" sz="1400" b="1">
                <a:solidFill>
                  <a:srgbClr val="00B050"/>
                </a:solidFill>
                <a:latin typeface="Consolas" panose="020B0609020204030204" pitchFamily="49" charset="0"/>
              </a:rPr>
              <a:t>- 170 </a:t>
            </a:r>
            <a:r>
              <a:rPr lang="en-US" sz="1400" b="1">
                <a:solidFill>
                  <a:srgbClr val="92D050"/>
                </a:solidFill>
                <a:latin typeface="Consolas" panose="020B0609020204030204" pitchFamily="49" charset="0"/>
              </a:rPr>
              <a:t>+ cx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</a:rPr>
              <a:t>, 35 </a:t>
            </a:r>
            <a:r>
              <a:rPr lang="en-US" sz="1400" b="1">
                <a:solidFill>
                  <a:srgbClr val="0000FF"/>
                </a:solidFill>
                <a:latin typeface="Consolas" panose="020B0609020204030204" pitchFamily="49" charset="0"/>
              </a:rPr>
              <a:t>- 35 </a:t>
            </a:r>
            <a:r>
              <a:rPr lang="en-US" sz="1400" b="1">
                <a:solidFill>
                  <a:srgbClr val="00B0F0"/>
                </a:solidFill>
                <a:latin typeface="Consolas" panose="020B0609020204030204" pitchFamily="49" charset="0"/>
              </a:rPr>
              <a:t>+ cy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</a:rPr>
              <a:t>, 175 </a:t>
            </a:r>
            <a:r>
              <a:rPr lang="en-US" sz="1400" b="1">
                <a:solidFill>
                  <a:srgbClr val="00B050"/>
                </a:solidFill>
                <a:latin typeface="Consolas" panose="020B0609020204030204" pitchFamily="49" charset="0"/>
              </a:rPr>
              <a:t>- 170 </a:t>
            </a:r>
            <a:r>
              <a:rPr lang="en-US" sz="1400" b="1">
                <a:solidFill>
                  <a:srgbClr val="92D050"/>
                </a:solidFill>
                <a:latin typeface="Consolas" panose="020B0609020204030204" pitchFamily="49" charset="0"/>
              </a:rPr>
              <a:t>+ cx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</a:rPr>
              <a:t>, 50 </a:t>
            </a:r>
            <a:r>
              <a:rPr lang="en-US" sz="1400" b="1">
                <a:solidFill>
                  <a:srgbClr val="0000FF"/>
                </a:solidFill>
                <a:latin typeface="Consolas" panose="020B0609020204030204" pitchFamily="49" charset="0"/>
              </a:rPr>
              <a:t>- 35 </a:t>
            </a:r>
            <a:r>
              <a:rPr lang="en-US" sz="1400" b="1">
                <a:solidFill>
                  <a:srgbClr val="00B0F0"/>
                </a:solidFill>
                <a:latin typeface="Consolas" panose="020B0609020204030204" pitchFamily="49" charset="0"/>
              </a:rPr>
              <a:t>+ cy</a:t>
            </a: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ru-RU" sz="1400" b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err="1">
                <a:solidFill>
                  <a:srgbClr val="000000"/>
                </a:solidFill>
                <a:latin typeface="Consolas" panose="020B0609020204030204" pitchFamily="49" charset="0"/>
              </a:rPr>
              <a:t>DeleteObject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(hPenMushroom2);</a:t>
            </a:r>
          </a:p>
          <a:p>
            <a:r>
              <a:rPr lang="ru-RU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100"/>
          </a:p>
        </p:txBody>
      </p:sp>
    </p:spTree>
    <p:extLst>
      <p:ext uri="{BB962C8B-B14F-4D97-AF65-F5344CB8AC3E}">
        <p14:creationId xmlns:p14="http://schemas.microsoft.com/office/powerpoint/2010/main" val="17753823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1. Реализация в игре «Жизнь ёжика» (1)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B5AA89-67B9-4812-BF5A-0BA164027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4" y="1052736"/>
            <a:ext cx="7056784" cy="558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309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1. Реализация в игре «Жизнь ёжика» (2)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6239B6-C201-4F1F-BD59-C550C05BE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419" y="775352"/>
            <a:ext cx="5199154" cy="594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729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1. Реализация в игре «Жизнь ёжика» (3)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0221A01-6662-4C94-B67E-18C20C667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123" y="836712"/>
            <a:ext cx="6405753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21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1. Реализация в игре «Жизнь ёжика» (4)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317552-D02F-486F-ABF8-76433839F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741072"/>
            <a:ext cx="7425305" cy="566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15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1. Реализация в игре «Жизнь ёжика» (5)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C6960F-503D-4EC3-AAFC-D3CE0B0F5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16" y="836712"/>
            <a:ext cx="7812360" cy="556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16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Какой вариант игры должен выбрать и реализовать студент?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751344"/>
            <a:ext cx="8928992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/>
              <a:t>Вам предстоит в самом начале выбрать идею для своей </a:t>
            </a:r>
            <a:r>
              <a:rPr lang="ru-RU" b="1"/>
              <a:t>игры</a:t>
            </a:r>
            <a:r>
              <a:rPr lang="ru-RU"/>
              <a:t>. </a:t>
            </a:r>
          </a:p>
          <a:p>
            <a:endParaRPr lang="ru-RU"/>
          </a:p>
          <a:p>
            <a:r>
              <a:rPr lang="ru-RU"/>
              <a:t>Эта идея должна быть </a:t>
            </a:r>
          </a:p>
          <a:p>
            <a:r>
              <a:rPr lang="ru-RU"/>
              <a:t>А) отличной от идей всех ваших одногруппников</a:t>
            </a:r>
          </a:p>
          <a:p>
            <a:r>
              <a:rPr lang="ru-RU"/>
              <a:t>Б) Всё, что будет сделано в игре, вы либо уже знаете как сделать на момент начала работы над игрой, либо вы изучите все необходимое в рамках курса «Основы программирования»</a:t>
            </a:r>
          </a:p>
          <a:p>
            <a:r>
              <a:rPr lang="ru-RU"/>
              <a:t>В) Всю игру вы должны сделать в достаточной степени самостоятельно. Допустимо консультироваться или заимствовать код, но </a:t>
            </a:r>
          </a:p>
          <a:p>
            <a:r>
              <a:rPr lang="ru-RU"/>
              <a:t>	1) любая строчка кода вами понята и может быть легко (и быстро) объяснена</a:t>
            </a:r>
          </a:p>
          <a:p>
            <a:r>
              <a:rPr lang="ru-RU"/>
              <a:t>	2) более 50% строк кода написано вами индивидуально без какой-либо помощи и заимствований.</a:t>
            </a:r>
          </a:p>
          <a:p>
            <a:endParaRPr lang="ru-RU"/>
          </a:p>
          <a:p>
            <a:r>
              <a:rPr lang="ru-RU"/>
              <a:t>Если  вы придумываете свой собственный вариант, то вы обязаны его согласовать с вашим преподавателем по лаб работам. Если он его одобрит – лишь после этого вы можете приступать к реализации.</a:t>
            </a:r>
          </a:p>
          <a:p>
            <a:endParaRPr lang="ru-RU"/>
          </a:p>
          <a:p>
            <a:r>
              <a:rPr lang="ru-RU"/>
              <a:t>В случае наличия списка с вариантами, вы можете выбрать вариант из предоставленного списка игр. В этом случае гарантируется, что вы в состоянии будет реализовать эту игру в рамках этого семестра, и что все нужные для проекта знания включены в темы лекций и лаб работ.</a:t>
            </a:r>
          </a:p>
        </p:txBody>
      </p:sp>
    </p:spTree>
    <p:extLst>
      <p:ext uri="{BB962C8B-B14F-4D97-AF65-F5344CB8AC3E}">
        <p14:creationId xmlns:p14="http://schemas.microsoft.com/office/powerpoint/2010/main" val="27884163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1. Реализация в игре «Жизнь ёжика» (6)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AD5B00-3D39-403C-AA47-651286349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758" y="719360"/>
            <a:ext cx="5096483" cy="610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871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1. Работающее приложение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8A06CD-9FE5-4F31-AB64-FFDC00240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556792"/>
            <a:ext cx="6444208" cy="431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5410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2. Управление героем через клавиатуру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751344"/>
            <a:ext cx="8928992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900"/>
              <a:t>Реализовать в программе управление героем через клавиатуру.</a:t>
            </a:r>
          </a:p>
          <a:p>
            <a:endParaRPr lang="ru-RU" sz="1900"/>
          </a:p>
          <a:p>
            <a:endParaRPr lang="ru-RU" sz="1900"/>
          </a:p>
          <a:p>
            <a:r>
              <a:rPr lang="ru-RU" sz="1900"/>
              <a:t>Для этого нужно:</a:t>
            </a:r>
          </a:p>
          <a:p>
            <a:pPr marL="457200" indent="-457200">
              <a:buAutoNum type="arabicParenR"/>
            </a:pPr>
            <a:r>
              <a:rPr lang="ru-RU" sz="1900"/>
              <a:t>Завести глобальные переменные, в которых хранятся координаты героя</a:t>
            </a:r>
          </a:p>
          <a:p>
            <a:pPr marL="457200" indent="-457200">
              <a:buAutoNum type="arabicParenR"/>
            </a:pPr>
            <a:r>
              <a:rPr lang="ru-RU" sz="1900"/>
              <a:t>В </a:t>
            </a:r>
            <a:r>
              <a:rPr lang="en-US" sz="1900"/>
              <a:t>WM_PAINT </a:t>
            </a:r>
            <a:r>
              <a:rPr lang="ru-RU" sz="1900"/>
              <a:t>при отрисовке героя подставлять значения этих глобальных переменных</a:t>
            </a:r>
          </a:p>
          <a:p>
            <a:pPr marL="457200" indent="-457200">
              <a:buAutoNum type="arabicParenR"/>
            </a:pPr>
            <a:r>
              <a:rPr lang="ru-RU" sz="1900"/>
              <a:t>Добавить обработку клавиш. При нажатии клавиши «ВЛЕВО» уменьшать </a:t>
            </a:r>
            <a:r>
              <a:rPr lang="en-US" sz="1900"/>
              <a:t>X </a:t>
            </a:r>
            <a:r>
              <a:rPr lang="ru-RU" sz="1900"/>
              <a:t>координату героя. При нажатии клавиши «ВПРАВО» увеличивать </a:t>
            </a:r>
            <a:r>
              <a:rPr lang="en-US" sz="1900"/>
              <a:t>X </a:t>
            </a:r>
            <a:r>
              <a:rPr lang="ru-RU" sz="1900"/>
              <a:t>координату героя. Аналогично изменять координату </a:t>
            </a:r>
            <a:r>
              <a:rPr lang="en-US" sz="1900"/>
              <a:t>Y.</a:t>
            </a:r>
            <a:endParaRPr lang="ru-RU" sz="1900"/>
          </a:p>
        </p:txBody>
      </p:sp>
    </p:spTree>
    <p:extLst>
      <p:ext uri="{BB962C8B-B14F-4D97-AF65-F5344CB8AC3E}">
        <p14:creationId xmlns:p14="http://schemas.microsoft.com/office/powerpoint/2010/main" val="34476984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2. Реализация (1). Глобальные переменные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F55F08-15BC-4100-8842-EAA87F526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196752"/>
            <a:ext cx="7312297" cy="506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62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2. Реализация (2). Изменения в </a:t>
            </a:r>
            <a:r>
              <a:rPr lang="en-US" sz="2800" b="1" err="1"/>
              <a:t>WndProc</a:t>
            </a:r>
            <a:endParaRPr lang="ru-RU" sz="2800" b="1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73517D-2EC7-4FE6-9384-187025C70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450" y="720080"/>
            <a:ext cx="5495092" cy="602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9325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2. Реализация (</a:t>
            </a:r>
            <a:r>
              <a:rPr lang="en-US" sz="2800" b="1"/>
              <a:t>3</a:t>
            </a:r>
            <a:r>
              <a:rPr lang="ru-RU" sz="2800" b="1"/>
              <a:t>). Изменения в </a:t>
            </a:r>
            <a:r>
              <a:rPr lang="en-US" sz="2800" b="1" err="1"/>
              <a:t>WndProc</a:t>
            </a:r>
            <a:endParaRPr lang="ru-RU" sz="2800" b="1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93B8BC-7BFB-454F-B797-85CC2A7E1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305" y="634712"/>
            <a:ext cx="4219389" cy="610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523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2. Код обработки нажатий клавиш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535D87-31BA-4D2E-99D8-AC1E5EA1A098}"/>
              </a:ext>
            </a:extLst>
          </p:cNvPr>
          <p:cNvSpPr txBox="1"/>
          <p:nvPr/>
        </p:nvSpPr>
        <p:spPr>
          <a:xfrm>
            <a:off x="611560" y="1124744"/>
            <a:ext cx="770485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6F008A"/>
                </a:solidFill>
                <a:latin typeface="Consolas" panose="020B0609020204030204" pitchFamily="49" charset="0"/>
              </a:rPr>
              <a:t>WM_KEYDOWN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switch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600" err="1">
                <a:solidFill>
                  <a:srgbClr val="808080"/>
                </a:solidFill>
                <a:latin typeface="Consolas" panose="020B0609020204030204" pitchFamily="49" charset="0"/>
              </a:rPr>
              <a:t>wParam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ru-RU" sz="160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6F008A"/>
                </a:solidFill>
                <a:latin typeface="Consolas" panose="020B0609020204030204" pitchFamily="49" charset="0"/>
              </a:rPr>
              <a:t>VK_UP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HedgehogY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-= 10;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InvalidateRect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err="1">
                <a:solidFill>
                  <a:srgbClr val="808080"/>
                </a:solidFill>
                <a:latin typeface="Consolas" panose="020B0609020204030204" pitchFamily="49" charset="0"/>
              </a:rPr>
              <a:t>hWnd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>
                <a:solidFill>
                  <a:srgbClr val="6F008A"/>
                </a:solidFill>
                <a:latin typeface="Consolas" panose="020B0609020204030204" pitchFamily="49" charset="0"/>
              </a:rPr>
              <a:t>TRUE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6F008A"/>
                </a:solidFill>
                <a:latin typeface="Consolas" panose="020B0609020204030204" pitchFamily="49" charset="0"/>
              </a:rPr>
              <a:t>VK_DOWN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HedgehogY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+= 10;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InvalidateRect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err="1">
                <a:solidFill>
                  <a:srgbClr val="808080"/>
                </a:solidFill>
                <a:latin typeface="Consolas" panose="020B0609020204030204" pitchFamily="49" charset="0"/>
              </a:rPr>
              <a:t>hWnd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>
                <a:solidFill>
                  <a:srgbClr val="6F008A"/>
                </a:solidFill>
                <a:latin typeface="Consolas" panose="020B0609020204030204" pitchFamily="49" charset="0"/>
              </a:rPr>
              <a:t>TRUE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ru-RU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6F008A"/>
                </a:solidFill>
                <a:latin typeface="Consolas" panose="020B0609020204030204" pitchFamily="49" charset="0"/>
              </a:rPr>
              <a:t>VK_LEFT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HedgehogX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-= 10;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InvalidateRect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err="1">
                <a:solidFill>
                  <a:srgbClr val="808080"/>
                </a:solidFill>
                <a:latin typeface="Consolas" panose="020B0609020204030204" pitchFamily="49" charset="0"/>
              </a:rPr>
              <a:t>hWnd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>
                <a:solidFill>
                  <a:srgbClr val="6F008A"/>
                </a:solidFill>
                <a:latin typeface="Consolas" panose="020B0609020204030204" pitchFamily="49" charset="0"/>
              </a:rPr>
              <a:t>TRUE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6F008A"/>
                </a:solidFill>
                <a:latin typeface="Consolas" panose="020B0609020204030204" pitchFamily="49" charset="0"/>
              </a:rPr>
              <a:t>VK_RIGHT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HedgehogX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+= 10;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InvalidateRect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err="1">
                <a:solidFill>
                  <a:srgbClr val="808080"/>
                </a:solidFill>
                <a:latin typeface="Consolas" panose="020B0609020204030204" pitchFamily="49" charset="0"/>
              </a:rPr>
              <a:t>hWnd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>
                <a:solidFill>
                  <a:srgbClr val="6F008A"/>
                </a:solidFill>
                <a:latin typeface="Consolas" panose="020B0609020204030204" pitchFamily="49" charset="0"/>
              </a:rPr>
              <a:t>TRUE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sz="16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sz="1600"/>
          </a:p>
        </p:txBody>
      </p:sp>
    </p:spTree>
    <p:extLst>
      <p:ext uri="{BB962C8B-B14F-4D97-AF65-F5344CB8AC3E}">
        <p14:creationId xmlns:p14="http://schemas.microsoft.com/office/powerpoint/2010/main" val="32586241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</a:t>
            </a:r>
            <a:r>
              <a:rPr lang="en-US" sz="2800" b="1"/>
              <a:t>2</a:t>
            </a:r>
            <a:r>
              <a:rPr lang="ru-RU" sz="2800" b="1"/>
              <a:t>. Работающее приложение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EC31DF-1AD9-43F4-A8E3-F7D12C1AE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6551"/>
            <a:ext cx="4572001" cy="229244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62B0E54-EB0A-4B12-8A6F-D9944C0D1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" y="3645024"/>
            <a:ext cx="4572000" cy="229244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8E16A5B-2C74-4E93-9393-0367DCF2F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980" y="1136550"/>
            <a:ext cx="4572001" cy="229244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E7E8F24-9A82-4E25-A579-C0B625185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9980" y="3645023"/>
            <a:ext cx="4559980" cy="228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2350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</a:t>
            </a:r>
            <a:r>
              <a:rPr lang="en-US" sz="2800" b="1"/>
              <a:t>3</a:t>
            </a:r>
            <a:r>
              <a:rPr lang="ru-RU" sz="2800" b="1"/>
              <a:t>. Игра автоматически заканчивается при победе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751344"/>
            <a:ext cx="892899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900"/>
              <a:t>Реализовать в программе завершение программы если </a:t>
            </a:r>
            <a:r>
              <a:rPr lang="ru-RU"/>
              <a:t>герой </a:t>
            </a:r>
            <a:r>
              <a:rPr lang="ru-RU" sz="1800"/>
              <a:t>нашел необходимый ему предмет.</a:t>
            </a:r>
            <a:endParaRPr lang="ru-RU" sz="1900"/>
          </a:p>
          <a:p>
            <a:endParaRPr lang="ru-RU" sz="1900"/>
          </a:p>
          <a:p>
            <a:r>
              <a:rPr lang="ru-RU" sz="1900"/>
              <a:t>Для этого нужно:</a:t>
            </a:r>
          </a:p>
          <a:p>
            <a:pPr marL="457200" indent="-457200">
              <a:buAutoNum type="arabicParenR"/>
            </a:pPr>
            <a:r>
              <a:rPr lang="ru-RU" sz="1900"/>
              <a:t>Завести глобальные переменные, в которых хранятся координаты нужного предмета</a:t>
            </a:r>
          </a:p>
          <a:p>
            <a:pPr marL="457200" indent="-457200">
              <a:buAutoNum type="arabicParenR"/>
            </a:pPr>
            <a:r>
              <a:rPr lang="ru-RU" sz="1900"/>
              <a:t>В </a:t>
            </a:r>
            <a:r>
              <a:rPr lang="en-US" sz="1900"/>
              <a:t>WM_PAINT </a:t>
            </a:r>
            <a:r>
              <a:rPr lang="ru-RU" sz="1900"/>
              <a:t>при отрисовке предмета подставлять значения этих глобальных переменных</a:t>
            </a:r>
          </a:p>
          <a:p>
            <a:pPr marL="457200" indent="-457200">
              <a:buAutoNum type="arabicParenR"/>
            </a:pPr>
            <a:r>
              <a:rPr lang="ru-RU" sz="1900"/>
              <a:t>В обработку клавиш добавить проверку совпадения координат героя и </a:t>
            </a:r>
            <a:r>
              <a:rPr lang="ru-RU" sz="1900" err="1"/>
              <a:t>и</a:t>
            </a:r>
            <a:r>
              <a:rPr lang="ru-RU" sz="1900"/>
              <a:t> координат предмета. В случае если эти координаты совпали – завершать игру</a:t>
            </a:r>
          </a:p>
          <a:p>
            <a:pPr marL="457200" indent="-457200">
              <a:buAutoNum type="arabicParenR"/>
            </a:pPr>
            <a:endParaRPr lang="ru-RU" sz="1900"/>
          </a:p>
        </p:txBody>
      </p:sp>
    </p:spTree>
    <p:extLst>
      <p:ext uri="{BB962C8B-B14F-4D97-AF65-F5344CB8AC3E}">
        <p14:creationId xmlns:p14="http://schemas.microsoft.com/office/powerpoint/2010/main" val="17023606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3. Реализация (1). Глобальные переменные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50F70B-78B9-4164-9426-542AEE806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094680"/>
            <a:ext cx="5292399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355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Какие требования к Сквозному проекту?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751344"/>
            <a:ext cx="8928992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arenR"/>
            </a:pPr>
            <a:r>
              <a:rPr lang="ru-RU" sz="2000"/>
              <a:t>Проект выполняется на Си в среде </a:t>
            </a:r>
            <a:r>
              <a:rPr lang="en-US" sz="2000"/>
              <a:t>Microsoft Visual Studio</a:t>
            </a:r>
          </a:p>
          <a:p>
            <a:pPr marL="457200" indent="-457200">
              <a:buAutoNum type="arabicParenR"/>
            </a:pPr>
            <a:r>
              <a:rPr lang="ru-RU" sz="2000"/>
              <a:t>Проект выполняется персонально. Кода, написанного лично, должно быть не менее 50%</a:t>
            </a:r>
          </a:p>
          <a:p>
            <a:pPr marL="457200" indent="-457200">
              <a:buAutoNum type="arabicParenR"/>
            </a:pPr>
            <a:r>
              <a:rPr lang="ru-RU" sz="2000"/>
              <a:t>Каждая строка позаимствованного кода (в том числе и сгенерированного </a:t>
            </a:r>
            <a:r>
              <a:rPr lang="en-US" sz="2000"/>
              <a:t>VS</a:t>
            </a:r>
            <a:r>
              <a:rPr lang="ru-RU" sz="2000"/>
              <a:t>, созданного в кооперации с консультантами, найденного в интернете и т.п.) должна быть понятна сдающему. (Понятность проверяется как опросом, так и заданием что-то в этом коде изменить)</a:t>
            </a:r>
          </a:p>
          <a:p>
            <a:pPr marL="457200" indent="-457200">
              <a:buFontTx/>
              <a:buAutoNum type="arabicParenR"/>
            </a:pPr>
            <a:r>
              <a:rPr lang="ru-RU" sz="2000"/>
              <a:t>Сквозной проект является ДОПОЛНИТЕЛЬНЫМ проектом. В случае его отсутствия у студента, студент имеет возможность получить положительную оценку за дисциплину.</a:t>
            </a:r>
          </a:p>
          <a:p>
            <a:pPr marL="457200" indent="-457200">
              <a:buAutoNum type="arabicParenR"/>
            </a:pPr>
            <a:r>
              <a:rPr lang="ru-RU" sz="2000"/>
              <a:t>Сквозной проект выполняется либо четко по этапам, либо с опережением этапов. Если студент отстает от графика и группы, то проект ему не засчитывается. Совсем не засчитывается </a:t>
            </a:r>
            <a:r>
              <a:rPr lang="ru-RU" sz="2000">
                <a:sym typeface="Wingdings" panose="05000000000000000000" pitchFamily="2" charset="2"/>
              </a:rPr>
              <a:t> </a:t>
            </a:r>
            <a:r>
              <a:rPr lang="ru-RU" sz="2000"/>
              <a:t> (это делается как для того, чтобы студенты привыкали к четкому графику, так и для уменьшения возможностей списывания)</a:t>
            </a:r>
          </a:p>
          <a:p>
            <a:pPr marL="457200" indent="-457200">
              <a:buAutoNum type="arabicParenR"/>
            </a:pPr>
            <a:endParaRPr lang="ru-RU" sz="2000"/>
          </a:p>
          <a:p>
            <a:pPr marL="457200" indent="-457200">
              <a:buAutoNum type="arabicParenR"/>
            </a:pPr>
            <a:endParaRPr lang="ru-RU" sz="2000"/>
          </a:p>
        </p:txBody>
      </p:sp>
    </p:spTree>
    <p:extLst>
      <p:ext uri="{BB962C8B-B14F-4D97-AF65-F5344CB8AC3E}">
        <p14:creationId xmlns:p14="http://schemas.microsoft.com/office/powerpoint/2010/main" val="39736174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3. Реализация (2). Функция для проверки совпадения координат ёжика и гриба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9E58B5-BD0F-4A23-8A4E-23985E508160}"/>
              </a:ext>
            </a:extLst>
          </p:cNvPr>
          <p:cNvSpPr txBox="1"/>
          <p:nvPr/>
        </p:nvSpPr>
        <p:spPr>
          <a:xfrm>
            <a:off x="611560" y="1255050"/>
            <a:ext cx="624644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latin typeface="Consolas" panose="020B0609020204030204" pitchFamily="49" charset="0"/>
              </a:rPr>
              <a:t>MushroomIsEaten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err="1">
                <a:solidFill>
                  <a:srgbClr val="000000"/>
                </a:solidFill>
                <a:latin typeface="Consolas" panose="020B0609020204030204" pitchFamily="49" charset="0"/>
              </a:rPr>
              <a:t>HedgehogX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- 20 &lt; </a:t>
            </a:r>
            <a:r>
              <a:rPr lang="en-US" sz="1800" err="1">
                <a:solidFill>
                  <a:srgbClr val="000000"/>
                </a:solidFill>
                <a:latin typeface="Consolas" panose="020B0609020204030204" pitchFamily="49" charset="0"/>
              </a:rPr>
              <a:t>MushroomX</a:t>
            </a:r>
            <a:endParaRPr lang="en-US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       &amp;&amp; </a:t>
            </a:r>
            <a:r>
              <a:rPr lang="en-US" sz="1800" err="1">
                <a:solidFill>
                  <a:srgbClr val="000000"/>
                </a:solidFill>
                <a:latin typeface="Consolas" panose="020B0609020204030204" pitchFamily="49" charset="0"/>
              </a:rPr>
              <a:t>HedgehogX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+ 20 &gt; </a:t>
            </a:r>
            <a:r>
              <a:rPr lang="en-US" sz="1800" err="1">
                <a:solidFill>
                  <a:srgbClr val="000000"/>
                </a:solidFill>
                <a:latin typeface="Consolas" panose="020B0609020204030204" pitchFamily="49" charset="0"/>
              </a:rPr>
              <a:t>MushroomX</a:t>
            </a:r>
            <a:endParaRPr lang="en-US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       &amp;&amp; </a:t>
            </a:r>
            <a:r>
              <a:rPr lang="en-US" sz="1800" err="1">
                <a:solidFill>
                  <a:srgbClr val="000000"/>
                </a:solidFill>
                <a:latin typeface="Consolas" panose="020B0609020204030204" pitchFamily="49" charset="0"/>
              </a:rPr>
              <a:t>HedgehogY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- 20 &lt; </a:t>
            </a:r>
            <a:r>
              <a:rPr lang="en-US" sz="1800" err="1">
                <a:solidFill>
                  <a:srgbClr val="000000"/>
                </a:solidFill>
                <a:latin typeface="Consolas" panose="020B0609020204030204" pitchFamily="49" charset="0"/>
              </a:rPr>
              <a:t>MushroomY</a:t>
            </a:r>
            <a:endParaRPr lang="en-US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       &amp;&amp; </a:t>
            </a:r>
            <a:r>
              <a:rPr lang="en-US" sz="1800" err="1">
                <a:solidFill>
                  <a:srgbClr val="000000"/>
                </a:solidFill>
                <a:latin typeface="Consolas" panose="020B0609020204030204" pitchFamily="49" charset="0"/>
              </a:rPr>
              <a:t>HedgehogY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+ 20 &gt; </a:t>
            </a:r>
            <a:r>
              <a:rPr lang="en-US" sz="1800" err="1">
                <a:solidFill>
                  <a:srgbClr val="000000"/>
                </a:solidFill>
                <a:latin typeface="Consolas" panose="020B0609020204030204" pitchFamily="49" charset="0"/>
              </a:rPr>
              <a:t>MushroomY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endParaRPr lang="ru-RU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r>
              <a:rPr lang="ru-RU" sz="180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r>
              <a:rPr lang="ru-RU" sz="180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ru-RU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3EDDF61-5B87-47AC-8510-0BEC6E34A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84" y="2963209"/>
            <a:ext cx="4176464" cy="372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8628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3. Реализация (</a:t>
            </a:r>
            <a:r>
              <a:rPr lang="en-US" sz="2800" b="1"/>
              <a:t>3</a:t>
            </a:r>
            <a:r>
              <a:rPr lang="ru-RU" sz="2800" b="1"/>
              <a:t>). Изменения в </a:t>
            </a:r>
            <a:r>
              <a:rPr lang="en-US" sz="2800" b="1" err="1"/>
              <a:t>WndProc</a:t>
            </a:r>
            <a:endParaRPr lang="ru-RU" sz="2800" b="1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9A135F-BF4D-49B3-839B-87400D541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723" y="692696"/>
            <a:ext cx="4408553" cy="594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297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3. Работающее приложение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428C49-DA66-41C6-909F-EEE7B6F2F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6551"/>
            <a:ext cx="3853947" cy="19324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3E93CB4-EA0A-44DD-AF66-072A1ACEF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068960"/>
            <a:ext cx="3853947" cy="193240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182A5B4-B4DC-4CDC-9DF0-71692CDB8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08959"/>
            <a:ext cx="3853947" cy="193240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8E375B2-E10D-473A-869D-6468FB0BC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6663" y="988773"/>
            <a:ext cx="3853947" cy="193240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5F222A5-8296-4524-B0C1-D691E4A252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0071" y="2905158"/>
            <a:ext cx="3853947" cy="193240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EB25C91-BE28-43C1-8275-D687CD6AA2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0072" y="4821543"/>
            <a:ext cx="3853947" cy="193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820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4. Презентация преподавателю получившегося приложения на занятии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2E86CF0-0D75-4F99-B898-BF76BEF084F3}"/>
              </a:ext>
            </a:extLst>
          </p:cNvPr>
          <p:cNvSpPr/>
          <p:nvPr/>
        </p:nvSpPr>
        <p:spPr>
          <a:xfrm>
            <a:off x="107504" y="751344"/>
            <a:ext cx="8928992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900"/>
              <a:t>Вам необходимо показывать ваши наработки по игре преподавателю после выполнения КАЖДОГО ЭТАПА проекта!</a:t>
            </a:r>
          </a:p>
          <a:p>
            <a:endParaRPr lang="ru-RU" sz="1900" i="1"/>
          </a:p>
          <a:p>
            <a:endParaRPr lang="ru-RU" sz="1900"/>
          </a:p>
          <a:p>
            <a:r>
              <a:rPr lang="ru-RU" sz="1900"/>
              <a:t>Если вы выполнили все этапы, но показали всё только в конце, то проект вам не засчитывается. ДАЖЕ ЕСЛИ ВЫ ДОКАЗАЛИ полное свое авторство – увы </a:t>
            </a:r>
            <a:r>
              <a:rPr lang="ru-RU" sz="1900">
                <a:sym typeface="Wingdings" panose="05000000000000000000" pitchFamily="2" charset="2"/>
              </a:rPr>
              <a:t> </a:t>
            </a:r>
          </a:p>
          <a:p>
            <a:endParaRPr lang="ru-RU" sz="1900">
              <a:sym typeface="Wingdings" panose="05000000000000000000" pitchFamily="2" charset="2"/>
            </a:endParaRPr>
          </a:p>
          <a:p>
            <a:endParaRPr lang="ru-RU" sz="1900"/>
          </a:p>
        </p:txBody>
      </p:sp>
    </p:spTree>
    <p:extLst>
      <p:ext uri="{BB962C8B-B14F-4D97-AF65-F5344CB8AC3E}">
        <p14:creationId xmlns:p14="http://schemas.microsoft.com/office/powerpoint/2010/main" val="33850805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/>
              <a:t>ИТОГО по этапу 2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79512" y="610136"/>
            <a:ext cx="8550696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ru-RU" sz="2300"/>
              <a:t>Все объекты игры перебрались в собственные функции. И теперь вы можете рисовать их в любом месте и в любом количестве!</a:t>
            </a:r>
          </a:p>
          <a:p>
            <a:pPr marL="457200" indent="-457200">
              <a:buAutoNum type="arabicPeriod"/>
            </a:pPr>
            <a:r>
              <a:rPr lang="ru-RU" sz="2300"/>
              <a:t>Вы оставили на карте только одного героя и теперь управляете его перемещениями при помощи клавиатуры.</a:t>
            </a:r>
          </a:p>
          <a:p>
            <a:pPr marL="457200" indent="-457200">
              <a:buAutoNum type="arabicPeriod"/>
            </a:pPr>
            <a:r>
              <a:rPr lang="ru-RU" sz="2300"/>
              <a:t>Вы оставили только один предмет, нужный герою. И проверяете достиг ли герой этого предмета или нет. И если он его достиг – то игра завершается!</a:t>
            </a:r>
          </a:p>
          <a:p>
            <a:pPr marL="457200" indent="-457200">
              <a:buAutoNum type="arabicPeriod"/>
            </a:pPr>
            <a:endParaRPr lang="ru-RU" sz="2300"/>
          </a:p>
          <a:p>
            <a:pPr marL="457200" indent="-457200">
              <a:buAutoNum type="arabicPeriod"/>
            </a:pPr>
            <a:endParaRPr lang="ru-RU" sz="2300"/>
          </a:p>
          <a:p>
            <a:r>
              <a:rPr lang="ru-RU" sz="2300"/>
              <a:t>У вас есть всё, чтобы идти дальше!</a:t>
            </a:r>
          </a:p>
        </p:txBody>
      </p:sp>
    </p:spTree>
    <p:extLst>
      <p:ext uri="{BB962C8B-B14F-4D97-AF65-F5344CB8AC3E}">
        <p14:creationId xmlns:p14="http://schemas.microsoft.com/office/powerpoint/2010/main" val="40510929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90632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9784" y="1925960"/>
            <a:ext cx="8229600" cy="1143000"/>
          </a:xfrm>
        </p:spPr>
        <p:txBody>
          <a:bodyPr>
            <a:normAutofit/>
          </a:bodyPr>
          <a:lstStyle/>
          <a:p>
            <a:r>
              <a:rPr lang="ru-RU" b="1"/>
              <a:t>Сквозной проект – этап 3 (СП3)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7F36D55-042F-4E0F-B730-32C761BB4897}"/>
              </a:ext>
            </a:extLst>
          </p:cNvPr>
          <p:cNvSpPr txBox="1">
            <a:spLocks/>
          </p:cNvSpPr>
          <p:nvPr/>
        </p:nvSpPr>
        <p:spPr>
          <a:xfrm>
            <a:off x="149784" y="3284984"/>
            <a:ext cx="8229600" cy="2160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/>
              <a:t>Объект перемещается случайным образом.</a:t>
            </a:r>
          </a:p>
          <a:p>
            <a:r>
              <a:rPr lang="ru-RU" sz="3200" b="1"/>
              <a:t>Герою наносится ущерб.</a:t>
            </a:r>
          </a:p>
          <a:p>
            <a:r>
              <a:rPr lang="ru-RU" sz="3200" b="1"/>
              <a:t>Герой должен собрать много предметов.</a:t>
            </a:r>
          </a:p>
          <a:p>
            <a:r>
              <a:rPr lang="ru-RU" sz="3200" b="1"/>
              <a:t>Герой может подлечиваться.</a:t>
            </a:r>
          </a:p>
          <a:p>
            <a:r>
              <a:rPr lang="ru-RU" sz="3200" b="1">
                <a:solidFill>
                  <a:srgbClr val="FF0000"/>
                </a:solidFill>
              </a:rPr>
              <a:t>Презентация итогов этапа </a:t>
            </a:r>
            <a:r>
              <a:rPr lang="en-US" sz="3200" b="1">
                <a:solidFill>
                  <a:srgbClr val="FF0000"/>
                </a:solidFill>
              </a:rPr>
              <a:t>3</a:t>
            </a:r>
            <a:r>
              <a:rPr lang="ru-RU" sz="3200" b="1">
                <a:solidFill>
                  <a:srgbClr val="FF0000"/>
                </a:solidFill>
              </a:rPr>
              <a:t> преподавателю.</a:t>
            </a:r>
          </a:p>
          <a:p>
            <a:endParaRPr lang="ru-RU" sz="3200" b="1"/>
          </a:p>
        </p:txBody>
      </p:sp>
    </p:spTree>
    <p:extLst>
      <p:ext uri="{BB962C8B-B14F-4D97-AF65-F5344CB8AC3E}">
        <p14:creationId xmlns:p14="http://schemas.microsoft.com/office/powerpoint/2010/main" val="2999717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1. Сделать автоматическое перемещение врага или предмета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751344"/>
            <a:ext cx="892899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/>
              <a:t>С</a:t>
            </a:r>
            <a:r>
              <a:rPr lang="ru-RU"/>
              <a:t>делаем автоматическое перемещение лисы</a:t>
            </a:r>
          </a:p>
          <a:p>
            <a:endParaRPr lang="ru-RU" sz="1800"/>
          </a:p>
          <a:p>
            <a:endParaRPr lang="ru-RU" sz="1800"/>
          </a:p>
          <a:p>
            <a:r>
              <a:rPr lang="ru-RU" sz="1800"/>
              <a:t>Для этого нужно:</a:t>
            </a:r>
          </a:p>
          <a:p>
            <a:pPr marL="457200" indent="-457200">
              <a:buAutoNum type="arabicParenR"/>
            </a:pPr>
            <a:r>
              <a:rPr lang="ru-RU" sz="1800"/>
              <a:t>Завести глобальные переменные, в которых хранятся координаты лисы</a:t>
            </a:r>
          </a:p>
          <a:p>
            <a:pPr marL="457200" indent="-457200">
              <a:buAutoNum type="arabicParenR"/>
            </a:pPr>
            <a:r>
              <a:rPr lang="ru-RU" sz="1800"/>
              <a:t>В </a:t>
            </a:r>
            <a:r>
              <a:rPr lang="en-US" sz="1800"/>
              <a:t>WM_PAINT </a:t>
            </a:r>
            <a:r>
              <a:rPr lang="ru-RU" sz="1800"/>
              <a:t>при отрисовке лисы подставлять значения этих глобальных переменных</a:t>
            </a:r>
          </a:p>
          <a:p>
            <a:pPr marL="457200" indent="-457200">
              <a:buAutoNum type="arabicParenR"/>
            </a:pPr>
            <a:r>
              <a:rPr lang="ru-RU" sz="1800"/>
              <a:t>Добавить создание таймера при создании окна</a:t>
            </a:r>
          </a:p>
          <a:p>
            <a:pPr marL="457200" indent="-457200">
              <a:buAutoNum type="arabicParenR"/>
            </a:pPr>
            <a:r>
              <a:rPr lang="ru-RU" sz="1800"/>
              <a:t>При каждом срабатывании таймера вы</a:t>
            </a:r>
            <a:r>
              <a:rPr lang="ru-RU"/>
              <a:t>числять перемещение лисы. И изменять координаты лисы.</a:t>
            </a:r>
            <a:endParaRPr lang="ru-RU" sz="1800"/>
          </a:p>
          <a:p>
            <a:endParaRPr lang="en-US" sz="1800"/>
          </a:p>
          <a:p>
            <a:endParaRPr lang="ru-RU" sz="17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900" i="1"/>
          </a:p>
        </p:txBody>
      </p:sp>
    </p:spTree>
    <p:extLst>
      <p:ext uri="{BB962C8B-B14F-4D97-AF65-F5344CB8AC3E}">
        <p14:creationId xmlns:p14="http://schemas.microsoft.com/office/powerpoint/2010/main" val="7875738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Задачи ЭТАПА 3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751344"/>
            <a:ext cx="892899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/>
              <a:t>Задача 1. Сделать автоматическое перемещение врага или предмета.</a:t>
            </a:r>
            <a:endParaRPr lang="en-US" sz="2000"/>
          </a:p>
          <a:p>
            <a:r>
              <a:rPr lang="ru-RU" sz="2000"/>
              <a:t>Задача 2. Герою наносится ущерб. В случае проигрыша игра заканчивается.</a:t>
            </a:r>
          </a:p>
          <a:p>
            <a:r>
              <a:rPr lang="ru-RU" sz="2000"/>
              <a:t>Задача 3. Герой собирает не один предмет, а множество.</a:t>
            </a:r>
          </a:p>
          <a:p>
            <a:r>
              <a:rPr lang="ru-RU" sz="2000"/>
              <a:t>Задача 4. Герой может подлечиться множеством предметов.</a:t>
            </a:r>
          </a:p>
          <a:p>
            <a:r>
              <a:rPr lang="ru-RU" sz="2000"/>
              <a:t>Задача 5. Презентация итогов этапа </a:t>
            </a:r>
            <a:r>
              <a:rPr lang="en-US" sz="2000"/>
              <a:t>3</a:t>
            </a:r>
            <a:r>
              <a:rPr lang="ru-RU" sz="2000"/>
              <a:t> преподавателю</a:t>
            </a:r>
          </a:p>
        </p:txBody>
      </p:sp>
    </p:spTree>
    <p:extLst>
      <p:ext uri="{BB962C8B-B14F-4D97-AF65-F5344CB8AC3E}">
        <p14:creationId xmlns:p14="http://schemas.microsoft.com/office/powerpoint/2010/main" val="37989938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1. Реализация (1). Глобальные переменные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B6B10C-798F-414D-85ED-28E5A269A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33" y="751344"/>
            <a:ext cx="7019925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345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Варианты игры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751344"/>
            <a:ext cx="8928992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/>
              <a:t>Подход 1. Изучите реализованную игру «Жизнь ёжика». Подумайте, какие герои могут быть в вашей версии игры? Какой сценарий будет у вас? Например, можно сделать игру (по аналогии с «Жизнью ёжика») где «Девочка» собирает «Цветы», чтобы сплести «Венок». Объект «Крапива» представляет для нее определенную угрозу. А если она догонит «Бабочку», то получает бонус.</a:t>
            </a:r>
          </a:p>
          <a:p>
            <a:r>
              <a:rPr lang="ru-RU" sz="2000"/>
              <a:t>После того как придумаете игру, опишите все объекты и сценарии в виде текста. И согласуйте вариант вашей игры с преподавателем ведущим лаб работы.</a:t>
            </a:r>
          </a:p>
          <a:p>
            <a:endParaRPr lang="ru-RU" sz="2000"/>
          </a:p>
          <a:p>
            <a:r>
              <a:rPr lang="ru-RU" sz="2000"/>
              <a:t>Подход 2. Выберите готовый вариант из списка </a:t>
            </a:r>
          </a:p>
          <a:p>
            <a:r>
              <a:rPr lang="ru-RU" sz="2000"/>
              <a:t>(СПИСОК В РАЗРАБОТКЕ. В настоящий момент он недоступен для выбора вариантов!)</a:t>
            </a:r>
          </a:p>
          <a:p>
            <a:pPr marL="457200" indent="-457200">
              <a:buAutoNum type="arabicParenR"/>
            </a:pPr>
            <a:endParaRPr lang="ru-RU" sz="2000"/>
          </a:p>
        </p:txBody>
      </p:sp>
    </p:spTree>
    <p:extLst>
      <p:ext uri="{BB962C8B-B14F-4D97-AF65-F5344CB8AC3E}">
        <p14:creationId xmlns:p14="http://schemas.microsoft.com/office/powerpoint/2010/main" val="22805834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1. Реализация (</a:t>
            </a:r>
            <a:r>
              <a:rPr lang="en-US" sz="2800" b="1"/>
              <a:t>2</a:t>
            </a:r>
            <a:r>
              <a:rPr lang="ru-RU" sz="2800" b="1"/>
              <a:t>). </a:t>
            </a:r>
            <a:r>
              <a:rPr lang="en-US" sz="2800" b="1"/>
              <a:t>WM_PAINT</a:t>
            </a:r>
            <a:endParaRPr lang="ru-RU" sz="2800" b="1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379C73-9E22-4172-BE0A-9A6C7005B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952500"/>
            <a:ext cx="653415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3443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1. Реализация (</a:t>
            </a:r>
            <a:r>
              <a:rPr lang="en-US" sz="2800" b="1"/>
              <a:t>3</a:t>
            </a:r>
            <a:r>
              <a:rPr lang="ru-RU" sz="2800" b="1"/>
              <a:t>). Создание таймера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974EE80-9295-4D44-87A2-1EC8CF9E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24" y="733072"/>
            <a:ext cx="4032448" cy="192482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8676C1-F375-4820-9879-04016BC6D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233" y="1594720"/>
            <a:ext cx="4806664" cy="479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378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1. Реализация (4). Срабатывание таймера и перемещение лисы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7523A29-C2BA-4A87-B145-31BB82EFB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84" y="1124744"/>
            <a:ext cx="4577093" cy="446449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894184C-14C6-49A4-A9D1-49223877D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582" y="1840673"/>
            <a:ext cx="4119571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586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2. Герою наносится ущерб. В случае проигрыша игра заканчивается.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751344"/>
            <a:ext cx="892899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/>
              <a:t>Каждую секу</a:t>
            </a:r>
            <a:r>
              <a:rPr lang="ru-RU"/>
              <a:t>нду (при срабатывании таймера – сразу после перемещения) проверяем может ли лиса съесть ёжика. Если может – то уменьшаем его запас здоровья. Если здоровья не осталось – игра заканчивается.</a:t>
            </a:r>
          </a:p>
          <a:p>
            <a:endParaRPr lang="ru-RU" sz="1800"/>
          </a:p>
          <a:p>
            <a:r>
              <a:rPr lang="ru-RU" sz="1800"/>
              <a:t>Для реализации этой задачи  нужно:</a:t>
            </a:r>
          </a:p>
          <a:p>
            <a:pPr marL="457200" indent="-457200">
              <a:buAutoNum type="arabicParenR"/>
            </a:pPr>
            <a:r>
              <a:rPr lang="ru-RU" sz="1800"/>
              <a:t>Завести глобальную переменную, в которой хранится количество здоровья ёжика</a:t>
            </a:r>
          </a:p>
          <a:p>
            <a:pPr marL="457200" indent="-457200">
              <a:buAutoNum type="arabicParenR"/>
            </a:pPr>
            <a:r>
              <a:rPr lang="ru-RU" sz="1800"/>
              <a:t>При срабатывании таймера (событие </a:t>
            </a:r>
            <a:r>
              <a:rPr lang="en-US" sz="1800"/>
              <a:t>WM_TIMER) </a:t>
            </a:r>
            <a:r>
              <a:rPr lang="ru-RU"/>
              <a:t>пытаемся съесть ёжика</a:t>
            </a:r>
            <a:endParaRPr lang="ru-RU" sz="1800"/>
          </a:p>
          <a:p>
            <a:pPr marL="457200" indent="-457200">
              <a:buAutoNum type="arabicParenR"/>
            </a:pPr>
            <a:r>
              <a:rPr lang="ru-RU" sz="1800"/>
              <a:t>После </a:t>
            </a:r>
            <a:r>
              <a:rPr lang="ru-RU"/>
              <a:t>попытки съесть ёжика проверяем – есть у него еще здоровье или нет. Если здоровья нет – то завершаем игру</a:t>
            </a:r>
            <a:endParaRPr lang="en-US" sz="1800"/>
          </a:p>
          <a:p>
            <a:endParaRPr lang="ru-RU" sz="17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900" i="1"/>
          </a:p>
        </p:txBody>
      </p:sp>
    </p:spTree>
    <p:extLst>
      <p:ext uri="{BB962C8B-B14F-4D97-AF65-F5344CB8AC3E}">
        <p14:creationId xmlns:p14="http://schemas.microsoft.com/office/powerpoint/2010/main" val="28335706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2. Реализация (1). Глобальные переменные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D3936D-81A1-4C0F-B592-36F71B444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012" y="758216"/>
            <a:ext cx="6187975" cy="572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16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2. Реализация (2). Пытаемся съесть ёжика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898423B-FA3D-4C96-B50E-682DFC371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21" y="836712"/>
            <a:ext cx="4815191" cy="345638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6B648E-35DF-4798-8407-7162DE39E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2501999"/>
            <a:ext cx="3999275" cy="423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0964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2. Реализация (3). Если здоровья больше нет – завершаем игру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DC14E7-7119-418E-8CAC-875E0785C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246" y="1556792"/>
            <a:ext cx="51435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121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3. Герой собирает не один предмет, а множество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751344"/>
            <a:ext cx="8928992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/>
              <a:t>Ежик должен собрать не 1 гриб, а 12 чтобы успешно закончить игру.</a:t>
            </a:r>
          </a:p>
          <a:p>
            <a:r>
              <a:rPr lang="ru-RU" sz="1800"/>
              <a:t>1, 2 или 3 гриба можно было бы хранить в наборе отдельных переменных, но если их 12 – код обработки будет очень большим и сложным. Поэтому использовать массивы, чтобы это реализовать.</a:t>
            </a:r>
          </a:p>
          <a:p>
            <a:endParaRPr lang="ru-RU" sz="1800"/>
          </a:p>
          <a:p>
            <a:endParaRPr lang="ru-RU" sz="1800"/>
          </a:p>
          <a:p>
            <a:r>
              <a:rPr lang="ru-RU" sz="1800"/>
              <a:t>Для этого нужно:</a:t>
            </a:r>
          </a:p>
          <a:p>
            <a:pPr marL="457200" indent="-457200">
              <a:buAutoNum type="arabicParenR"/>
            </a:pPr>
            <a:r>
              <a:rPr lang="ru-RU" sz="1800"/>
              <a:t>Глобальные переменные, отвечающие за координаты гриба переделываем в массивы. Поскольку грибы уже собранные не должны </a:t>
            </a:r>
            <a:r>
              <a:rPr lang="ru-RU" sz="1800" err="1"/>
              <a:t>отрисовываться</a:t>
            </a:r>
            <a:r>
              <a:rPr lang="ru-RU" sz="1800"/>
              <a:t>, то нужно для каждого гриба еще добавить переменную отражающую ста</a:t>
            </a:r>
            <a:r>
              <a:rPr lang="ru-RU"/>
              <a:t>тус «Этот гриб не собран!»</a:t>
            </a:r>
            <a:endParaRPr lang="ru-RU" sz="1800"/>
          </a:p>
          <a:p>
            <a:pPr marL="457200" indent="-457200">
              <a:buAutoNum type="arabicParenR"/>
            </a:pPr>
            <a:r>
              <a:rPr lang="ru-RU" sz="1800"/>
              <a:t>В </a:t>
            </a:r>
            <a:r>
              <a:rPr lang="en-US" sz="1800"/>
              <a:t>WM_PAINT </a:t>
            </a:r>
            <a:r>
              <a:rPr lang="ru-RU" sz="1800"/>
              <a:t>при отрисовке гриба будем использовать массивы. </a:t>
            </a:r>
          </a:p>
          <a:p>
            <a:pPr marL="457200" indent="-457200">
              <a:buAutoNum type="arabicParenR"/>
            </a:pPr>
            <a:r>
              <a:rPr lang="ru-RU"/>
              <a:t>При проверке совпадения координат ежика с грибами также будем использовать массивы.</a:t>
            </a:r>
          </a:p>
          <a:p>
            <a:pPr marL="457200" indent="-457200">
              <a:buAutoNum type="arabicParenR"/>
            </a:pPr>
            <a:r>
              <a:rPr lang="ru-RU" sz="1800"/>
              <a:t>При проверке выполнил ли ежик свою работу и можно ли уже завершать игру также будем использовать массивы.</a:t>
            </a:r>
          </a:p>
          <a:p>
            <a:endParaRPr lang="en-US" sz="1800"/>
          </a:p>
          <a:p>
            <a:endParaRPr lang="ru-RU" sz="17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900" i="1"/>
          </a:p>
        </p:txBody>
      </p:sp>
    </p:spTree>
    <p:extLst>
      <p:ext uri="{BB962C8B-B14F-4D97-AF65-F5344CB8AC3E}">
        <p14:creationId xmlns:p14="http://schemas.microsoft.com/office/powerpoint/2010/main" val="24000863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3. Реализация (1). Глобальные переменные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405E22-8ABB-4CD8-AF53-F9B731D25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860" y="894266"/>
            <a:ext cx="7136793" cy="584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4247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3. Реализация (2). Отрисовка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1F9D57-F8C6-43FA-B643-26357D96B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02" y="836712"/>
            <a:ext cx="4945454" cy="280831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B3694BF-7D10-4352-96F9-F0EED6A03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662" y="3298344"/>
            <a:ext cx="4526817" cy="318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213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Вопрос – а когда заниматься Сквозным проектом? И когда показывать этапы преподавателю?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2E86CF0-0D75-4F99-B898-BF76BEF084F3}"/>
              </a:ext>
            </a:extLst>
          </p:cNvPr>
          <p:cNvSpPr/>
          <p:nvPr/>
        </p:nvSpPr>
        <p:spPr>
          <a:xfrm>
            <a:off x="107504" y="751344"/>
            <a:ext cx="8928992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1900"/>
          </a:p>
          <a:p>
            <a:r>
              <a:rPr lang="ru-RU" sz="1900" b="1" i="1"/>
              <a:t>Когда им заниматься?</a:t>
            </a:r>
          </a:p>
          <a:p>
            <a:r>
              <a:rPr lang="ru-RU" sz="1900"/>
              <a:t>Сквозной проект – не обязательная часть программы.</a:t>
            </a:r>
          </a:p>
          <a:p>
            <a:r>
              <a:rPr lang="ru-RU" sz="1900">
                <a:sym typeface="Wingdings" panose="05000000000000000000" pitchFamily="2" charset="2"/>
              </a:rPr>
              <a:t>Это не требование – это бонус вам!</a:t>
            </a:r>
          </a:p>
          <a:p>
            <a:endParaRPr lang="ru-RU" sz="1900">
              <a:sym typeface="Wingdings" panose="05000000000000000000" pitchFamily="2" charset="2"/>
            </a:endParaRPr>
          </a:p>
          <a:p>
            <a:r>
              <a:rPr lang="ru-RU" sz="1900">
                <a:sym typeface="Wingdings" panose="05000000000000000000" pitchFamily="2" charset="2"/>
              </a:rPr>
              <a:t>Если хотите прокачать себя в разработке ПО и стать ИТ профессионалом – лучшее, что можно для этого сделать – это наработать опыт, написав 1000-1500 строк кода, и потратив на их написание 60+ часов в течение 4 месяцев.</a:t>
            </a:r>
          </a:p>
          <a:p>
            <a:endParaRPr lang="ru-RU" sz="1900">
              <a:sym typeface="Wingdings" panose="05000000000000000000" pitchFamily="2" charset="2"/>
            </a:endParaRPr>
          </a:p>
          <a:p>
            <a:r>
              <a:rPr lang="ru-RU" sz="1900">
                <a:sym typeface="Wingdings" panose="05000000000000000000" pitchFamily="2" charset="2"/>
              </a:rPr>
              <a:t>Это время  - время вашей самостоятельной работы.</a:t>
            </a:r>
          </a:p>
          <a:p>
            <a:endParaRPr lang="ru-RU" sz="1900">
              <a:sym typeface="Wingdings" panose="05000000000000000000" pitchFamily="2" charset="2"/>
            </a:endParaRPr>
          </a:p>
          <a:p>
            <a:r>
              <a:rPr lang="ru-RU" sz="1900" b="1" i="1">
                <a:sym typeface="Wingdings" panose="05000000000000000000" pitchFamily="2" charset="2"/>
              </a:rPr>
              <a:t>Когда сдавать?</a:t>
            </a:r>
          </a:p>
          <a:p>
            <a:r>
              <a:rPr lang="ru-RU" sz="1900">
                <a:sym typeface="Wingdings" panose="05000000000000000000" pitchFamily="2" charset="2"/>
              </a:rPr>
              <a:t>Периодически (1 раз в 3 недели) будет специальное занятие, на котором вы обязаны продемонстрировать ваши наработки преподавателю, ведущему лаб работы.</a:t>
            </a:r>
          </a:p>
          <a:p>
            <a:r>
              <a:rPr lang="ru-RU" sz="1900">
                <a:sym typeface="Wingdings" panose="05000000000000000000" pitchFamily="2" charset="2"/>
              </a:rPr>
              <a:t>Если у вас наработки будут раньше – можете продемонстрировать их раньше – на очередных практических занятиях.</a:t>
            </a:r>
          </a:p>
          <a:p>
            <a:endParaRPr lang="ru-RU" sz="1900">
              <a:sym typeface="Wingdings" panose="05000000000000000000" pitchFamily="2" charset="2"/>
            </a:endParaRPr>
          </a:p>
          <a:p>
            <a:r>
              <a:rPr lang="ru-RU" sz="1900" b="1" i="1"/>
              <a:t>А если будут вопросы?</a:t>
            </a:r>
          </a:p>
          <a:p>
            <a:r>
              <a:rPr lang="ru-RU" sz="1900"/>
              <a:t>Вопросы можно задавать как на лекциях, так и на практических занятиях.</a:t>
            </a:r>
          </a:p>
        </p:txBody>
      </p:sp>
    </p:spTree>
    <p:extLst>
      <p:ext uri="{BB962C8B-B14F-4D97-AF65-F5344CB8AC3E}">
        <p14:creationId xmlns:p14="http://schemas.microsoft.com/office/powerpoint/2010/main" val="20218455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3. Реализация (3). Поедание грибов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3ED6FA5-DEFE-43DB-B6DA-805540AC6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72" y="2290009"/>
            <a:ext cx="6461860" cy="44673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251E75-B728-4A6D-AC1F-63A0A3E14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3" y="1484784"/>
            <a:ext cx="3365516" cy="41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075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3. Реализация (4). Окончание игры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B49FF9-93E5-4DE6-824D-1FD4BB9A7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43" y="1268760"/>
            <a:ext cx="5258534" cy="386769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7246D3C-D080-4AA9-86C3-A72399569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2276872"/>
            <a:ext cx="3384376" cy="439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01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4. Герой может подлечиться множеством предметов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751344"/>
            <a:ext cx="892899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/>
              <a:t>В игре «Жизнь ёжика» есть предметы «Яблоки», которые для ёжика имеют оздоровительное свойство. Если ёжик съедает яблоко, то его здоровье увеличивается на 1. Реализуем возможность оздоровления ёжика.</a:t>
            </a:r>
          </a:p>
          <a:p>
            <a:endParaRPr lang="ru-RU" sz="1800"/>
          </a:p>
          <a:p>
            <a:endParaRPr lang="ru-RU" sz="1800"/>
          </a:p>
          <a:p>
            <a:r>
              <a:rPr lang="ru-RU" sz="1800"/>
              <a:t>Для этого нужно:</a:t>
            </a:r>
          </a:p>
          <a:p>
            <a:pPr marL="457200" indent="-457200">
              <a:buAutoNum type="arabicParenR"/>
            </a:pPr>
            <a:r>
              <a:rPr lang="ru-RU" sz="1800"/>
              <a:t>Глобальные переменные, отвечающие за координаты яблок и за их видимость. Поскольку у нас будет множество яблок, то будем использовать массив. </a:t>
            </a:r>
          </a:p>
          <a:p>
            <a:pPr marL="457200" indent="-457200">
              <a:buAutoNum type="arabicParenR"/>
            </a:pPr>
            <a:r>
              <a:rPr lang="ru-RU" sz="1800"/>
              <a:t>В </a:t>
            </a:r>
            <a:r>
              <a:rPr lang="en-US" sz="1800"/>
              <a:t>WM_PAINT </a:t>
            </a:r>
            <a:r>
              <a:rPr lang="ru-RU" sz="1800"/>
              <a:t>при отрисовке яблок будем использовать массивы. </a:t>
            </a:r>
          </a:p>
          <a:p>
            <a:pPr marL="457200" indent="-457200">
              <a:buAutoNum type="arabicParenR"/>
            </a:pPr>
            <a:r>
              <a:rPr lang="ru-RU"/>
              <a:t>Реализуем проверку совпадения координат ежика с яблоками. Если координаты совпали – то будем увеличивать запас здоровья ежика, а яблоко делаем невидимым.</a:t>
            </a:r>
            <a:endParaRPr lang="en-US" sz="1800"/>
          </a:p>
          <a:p>
            <a:endParaRPr lang="ru-RU" sz="17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900" i="1"/>
          </a:p>
        </p:txBody>
      </p:sp>
    </p:spTree>
    <p:extLst>
      <p:ext uri="{BB962C8B-B14F-4D97-AF65-F5344CB8AC3E}">
        <p14:creationId xmlns:p14="http://schemas.microsoft.com/office/powerpoint/2010/main" val="26682546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4. Реализация (1). Глобальные переменные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D719E0-5426-4C0A-A4E0-7E9F3ED74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349" y="783360"/>
            <a:ext cx="5837302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4158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4. Реализация (2). Отрисовка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9FC1C0-167C-432E-861B-4DBD3EB13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49" y="980158"/>
            <a:ext cx="4439270" cy="346758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2B90049-9939-43DA-A11B-3D61A79F3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347" y="3429000"/>
            <a:ext cx="3846364" cy="318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064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4. Реализация (3). Поедание яблок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B9DF8F-16D3-4DFD-8FA9-91A4BAE9D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196752"/>
            <a:ext cx="4823976" cy="387077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AA80522-80DD-4CDC-A533-76247D331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185" y="1844824"/>
            <a:ext cx="3994142" cy="479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216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5. Презентация преподавателю получившегося приложения на занятии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2E86CF0-0D75-4F99-B898-BF76BEF084F3}"/>
              </a:ext>
            </a:extLst>
          </p:cNvPr>
          <p:cNvSpPr/>
          <p:nvPr/>
        </p:nvSpPr>
        <p:spPr>
          <a:xfrm>
            <a:off x="107504" y="751344"/>
            <a:ext cx="8928992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900"/>
              <a:t>Вам необходимо показывать ваши наработки по игре преподавателю после выполнения КАЖДОГО ЭТАПА проекта!</a:t>
            </a:r>
          </a:p>
          <a:p>
            <a:endParaRPr lang="ru-RU" sz="1900" i="1"/>
          </a:p>
          <a:p>
            <a:endParaRPr lang="ru-RU" sz="1900"/>
          </a:p>
          <a:p>
            <a:r>
              <a:rPr lang="ru-RU" sz="1900"/>
              <a:t>Если вы выполнили все этапы, но показали всё только в конце, то проект вам не засчитывается. ДАЖЕ ЕСЛИ ВЫ ДОКАЗАЛИ полное свое авторство – увы </a:t>
            </a:r>
            <a:r>
              <a:rPr lang="ru-RU" sz="1900">
                <a:sym typeface="Wingdings" panose="05000000000000000000" pitchFamily="2" charset="2"/>
              </a:rPr>
              <a:t> </a:t>
            </a:r>
          </a:p>
          <a:p>
            <a:endParaRPr lang="ru-RU" sz="1900">
              <a:sym typeface="Wingdings" panose="05000000000000000000" pitchFamily="2" charset="2"/>
            </a:endParaRPr>
          </a:p>
          <a:p>
            <a:endParaRPr lang="ru-RU" sz="1900"/>
          </a:p>
        </p:txBody>
      </p:sp>
    </p:spTree>
    <p:extLst>
      <p:ext uri="{BB962C8B-B14F-4D97-AF65-F5344CB8AC3E}">
        <p14:creationId xmlns:p14="http://schemas.microsoft.com/office/powerpoint/2010/main" val="13094932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/>
              <a:t>ИТОГО по этапу 3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79512" y="610136"/>
            <a:ext cx="8550696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ru-RU" sz="2300"/>
              <a:t>Ваши предметы научились самостоятельно перемещаться.</a:t>
            </a:r>
          </a:p>
          <a:p>
            <a:pPr marL="457200" indent="-457200">
              <a:buAutoNum type="arabicPeriod"/>
            </a:pPr>
            <a:r>
              <a:rPr lang="ru-RU" sz="2300"/>
              <a:t>Вашему герою наносится ущерб.</a:t>
            </a:r>
          </a:p>
          <a:p>
            <a:pPr marL="457200" indent="-457200">
              <a:buAutoNum type="arabicPeriod"/>
            </a:pPr>
            <a:r>
              <a:rPr lang="ru-RU" sz="2300"/>
              <a:t>Но при этом ваш герой научился поправлять свое здоровье.</a:t>
            </a:r>
          </a:p>
          <a:p>
            <a:pPr marL="457200" indent="-457200">
              <a:buAutoNum type="arabicPeriod"/>
            </a:pPr>
            <a:r>
              <a:rPr lang="ru-RU" sz="2300"/>
              <a:t>Предметов стало много, поскольку вы стали использовать массивы для их хранения.</a:t>
            </a:r>
          </a:p>
          <a:p>
            <a:pPr marL="457200" indent="-457200">
              <a:buAutoNum type="arabicPeriod"/>
            </a:pPr>
            <a:endParaRPr lang="ru-RU" sz="2300"/>
          </a:p>
          <a:p>
            <a:pPr marL="457200" indent="-457200">
              <a:buAutoNum type="arabicPeriod"/>
            </a:pPr>
            <a:endParaRPr lang="ru-RU" sz="2300"/>
          </a:p>
          <a:p>
            <a:r>
              <a:rPr lang="ru-RU" sz="2300"/>
              <a:t>У вас уже есть игра, в которую можно поиграть. </a:t>
            </a:r>
          </a:p>
          <a:p>
            <a:r>
              <a:rPr lang="ru-RU" sz="2300"/>
              <a:t>Идем дальше!</a:t>
            </a:r>
          </a:p>
          <a:p>
            <a:endParaRPr lang="ru-RU" sz="2300"/>
          </a:p>
          <a:p>
            <a:endParaRPr lang="ru-RU" sz="2300"/>
          </a:p>
        </p:txBody>
      </p:sp>
    </p:spTree>
    <p:extLst>
      <p:ext uri="{BB962C8B-B14F-4D97-AF65-F5344CB8AC3E}">
        <p14:creationId xmlns:p14="http://schemas.microsoft.com/office/powerpoint/2010/main" val="7722170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24001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9784" y="1925960"/>
            <a:ext cx="8229600" cy="1143000"/>
          </a:xfrm>
        </p:spPr>
        <p:txBody>
          <a:bodyPr>
            <a:normAutofit/>
          </a:bodyPr>
          <a:lstStyle/>
          <a:p>
            <a:r>
              <a:rPr lang="ru-RU" b="1"/>
              <a:t>Сквозной проект – этап 4 (СП4)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7F36D55-042F-4E0F-B730-32C761BB4897}"/>
              </a:ext>
            </a:extLst>
          </p:cNvPr>
          <p:cNvSpPr txBox="1">
            <a:spLocks/>
          </p:cNvSpPr>
          <p:nvPr/>
        </p:nvSpPr>
        <p:spPr>
          <a:xfrm>
            <a:off x="149784" y="3284984"/>
            <a:ext cx="8229600" cy="2952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/>
              <a:t>Много врагов. Враги (случайно) добавляются.</a:t>
            </a:r>
          </a:p>
          <a:p>
            <a:r>
              <a:rPr lang="ru-RU" sz="3200" b="1"/>
              <a:t>Появляется оружие. Оружие уничтожает врагов.</a:t>
            </a:r>
          </a:p>
          <a:p>
            <a:r>
              <a:rPr lang="ru-RU" sz="3200" b="1"/>
              <a:t>На экране отображается статус игры.</a:t>
            </a:r>
          </a:p>
          <a:p>
            <a:r>
              <a:rPr lang="ru-RU" sz="3200" b="1"/>
              <a:t>Можно запустить игру заново.</a:t>
            </a:r>
          </a:p>
          <a:p>
            <a:r>
              <a:rPr lang="ru-RU" sz="3200" b="1"/>
              <a:t>Состояние игры можно сохранить и загрузить.</a:t>
            </a:r>
          </a:p>
          <a:p>
            <a:r>
              <a:rPr lang="ru-RU" sz="3200" b="1">
                <a:solidFill>
                  <a:srgbClr val="FF0000"/>
                </a:solidFill>
              </a:rPr>
              <a:t>Презентация итогов этапа 4 преподавателю.</a:t>
            </a:r>
          </a:p>
          <a:p>
            <a:endParaRPr lang="ru-RU" sz="3200" b="1"/>
          </a:p>
        </p:txBody>
      </p:sp>
    </p:spTree>
    <p:extLst>
      <p:ext uri="{BB962C8B-B14F-4D97-AF65-F5344CB8AC3E}">
        <p14:creationId xmlns:p14="http://schemas.microsoft.com/office/powerpoint/2010/main" val="198408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80331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Задачи ЭТАПА 4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751344"/>
            <a:ext cx="892899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/>
              <a:t>Задача 1*. Массив врагов. </a:t>
            </a:r>
          </a:p>
          <a:p>
            <a:r>
              <a:rPr lang="ru-RU" sz="2000"/>
              <a:t>Задача 2*. Враги добавляются периодически в случайных местах.</a:t>
            </a:r>
          </a:p>
          <a:p>
            <a:r>
              <a:rPr lang="ru-RU" sz="2000"/>
              <a:t>Задача 3*. Массив оружия. </a:t>
            </a:r>
          </a:p>
          <a:p>
            <a:r>
              <a:rPr lang="ru-RU" sz="2000"/>
              <a:t>Задача 4. Герой может брать оружие.</a:t>
            </a:r>
          </a:p>
          <a:p>
            <a:r>
              <a:rPr lang="ru-RU" sz="2000"/>
              <a:t>Задача 5. Если у героя есть оружие, то он уничтожает врага.</a:t>
            </a:r>
          </a:p>
          <a:p>
            <a:r>
              <a:rPr lang="ru-RU" sz="2000"/>
              <a:t>Задача 6. На экране отображается статус игры.</a:t>
            </a:r>
          </a:p>
          <a:p>
            <a:r>
              <a:rPr lang="ru-RU" sz="2000"/>
              <a:t>Задача 7. Сохранить состояние игры.</a:t>
            </a:r>
          </a:p>
          <a:p>
            <a:r>
              <a:rPr lang="ru-RU" sz="2000"/>
              <a:t>Задача 8. Если игра была сохранена, то это состояние можно загрузить.</a:t>
            </a:r>
          </a:p>
          <a:p>
            <a:r>
              <a:rPr lang="ru-RU" sz="2000"/>
              <a:t>Задача 9. Презентация итогов этапа 4 преподавателю.</a:t>
            </a:r>
          </a:p>
        </p:txBody>
      </p:sp>
    </p:spTree>
    <p:extLst>
      <p:ext uri="{BB962C8B-B14F-4D97-AF65-F5344CB8AC3E}">
        <p14:creationId xmlns:p14="http://schemas.microsoft.com/office/powerpoint/2010/main" val="12946344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1*. Массив врагов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751344"/>
            <a:ext cx="892899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/>
              <a:t>В игре к настоящему моменту действовала одна лиса.</a:t>
            </a:r>
          </a:p>
          <a:p>
            <a:r>
              <a:rPr lang="ru-RU"/>
              <a:t>Сделаем так, чтобы лис было много.</a:t>
            </a:r>
          </a:p>
          <a:p>
            <a:endParaRPr lang="ru-RU" sz="1800"/>
          </a:p>
          <a:p>
            <a:endParaRPr lang="ru-RU" sz="1800"/>
          </a:p>
          <a:p>
            <a:r>
              <a:rPr lang="ru-RU" sz="1800"/>
              <a:t>Для этого нужно:</a:t>
            </a:r>
          </a:p>
          <a:p>
            <a:pPr marL="457200" indent="-457200">
              <a:buAutoNum type="arabicParenR"/>
            </a:pPr>
            <a:r>
              <a:rPr lang="ru-RU" sz="1800"/>
              <a:t>Координаты лис поместить в массивы</a:t>
            </a:r>
            <a:r>
              <a:rPr lang="en-US" sz="1800"/>
              <a:t> </a:t>
            </a:r>
            <a:r>
              <a:rPr lang="ru-RU" sz="1800"/>
              <a:t>и д</a:t>
            </a:r>
            <a:r>
              <a:rPr lang="ru-RU"/>
              <a:t>обавить массив состояний лис.</a:t>
            </a:r>
            <a:r>
              <a:rPr lang="en-US"/>
              <a:t> </a:t>
            </a:r>
            <a:endParaRPr lang="ru-RU"/>
          </a:p>
          <a:p>
            <a:pPr marL="457200" indent="-457200">
              <a:buAutoNum type="arabicParenR"/>
            </a:pPr>
            <a:r>
              <a:rPr lang="ru-RU"/>
              <a:t>Создать функцию </a:t>
            </a:r>
            <a:r>
              <a:rPr lang="ru-RU" err="1"/>
              <a:t>отрисовывающую</a:t>
            </a:r>
            <a:r>
              <a:rPr lang="ru-RU"/>
              <a:t> видимых лис.</a:t>
            </a:r>
          </a:p>
          <a:p>
            <a:pPr marL="457200" indent="-457200">
              <a:buAutoNum type="arabicParenR"/>
            </a:pPr>
            <a:r>
              <a:rPr lang="ru-RU" sz="1800"/>
              <a:t>В </a:t>
            </a:r>
            <a:r>
              <a:rPr lang="en-US" sz="1800"/>
              <a:t>WM_PAINT </a:t>
            </a:r>
            <a:r>
              <a:rPr lang="ru-RU" sz="1800"/>
              <a:t>для отрисовки </a:t>
            </a:r>
            <a:r>
              <a:rPr lang="ru-RU"/>
              <a:t>вызывать эту новую функцию</a:t>
            </a:r>
            <a:endParaRPr lang="en-US"/>
          </a:p>
          <a:p>
            <a:pPr marL="457200" indent="-457200">
              <a:buAutoNum type="arabicParenR"/>
            </a:pPr>
            <a:r>
              <a:rPr lang="ru-RU"/>
              <a:t>Переделать весь код, имеющий отношения к лисе на работу с массивом лис.</a:t>
            </a:r>
          </a:p>
          <a:p>
            <a:endParaRPr lang="en-US" sz="1800"/>
          </a:p>
          <a:p>
            <a:endParaRPr lang="ru-RU" sz="17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900" i="1"/>
          </a:p>
        </p:txBody>
      </p:sp>
    </p:spTree>
    <p:extLst>
      <p:ext uri="{BB962C8B-B14F-4D97-AF65-F5344CB8AC3E}">
        <p14:creationId xmlns:p14="http://schemas.microsoft.com/office/powerpoint/2010/main" val="13917149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1*. Реализация (1). Глобальные переменные-массивы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BD602E-B575-4A4E-A80C-56C83FE28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96" y="1221164"/>
            <a:ext cx="8244408" cy="551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1886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1*. Реализация (</a:t>
            </a:r>
            <a:r>
              <a:rPr lang="en-US" sz="2800" b="1"/>
              <a:t>2</a:t>
            </a:r>
            <a:r>
              <a:rPr lang="ru-RU" sz="2800" b="1"/>
              <a:t>). Функция отрисовки всех лис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43B4CF-6867-4069-8367-0678F8F61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510" y="1262066"/>
            <a:ext cx="6163535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9914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1*. Реализация (3). Отрисовка всех лис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420D0E-2FA6-4D4D-A654-41A7B37FC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412776"/>
            <a:ext cx="6464399" cy="471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782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1*. Реализация (4). Переделка под массив работы с лисами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947C63B-89C5-422A-82A7-A17A3D340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215" y="864097"/>
            <a:ext cx="6411569" cy="587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371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2*. Враги добавляются периодически в случайных местах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751344"/>
            <a:ext cx="892899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/>
              <a:t>Во время срабатывания таймера пробуем добавить новую лису.</a:t>
            </a:r>
          </a:p>
          <a:p>
            <a:r>
              <a:rPr lang="ru-RU"/>
              <a:t>Чтобы лис было не слишком много, и у ёжика был шанс выполнить свою миссию, добавляем лису в среднем 1 раз в 10 секунд.</a:t>
            </a:r>
          </a:p>
          <a:p>
            <a:endParaRPr lang="ru-RU" sz="1800"/>
          </a:p>
          <a:p>
            <a:r>
              <a:rPr lang="ru-RU" sz="1800"/>
              <a:t>Для реализации этой задачи  нужно:</a:t>
            </a:r>
          </a:p>
          <a:p>
            <a:pPr marL="342900" indent="-342900">
              <a:buAutoNum type="arabicParenR"/>
            </a:pPr>
            <a:r>
              <a:rPr lang="ru-RU"/>
              <a:t>Реализуем функцию для добавления лисы.</a:t>
            </a:r>
          </a:p>
          <a:p>
            <a:pPr lvl="1"/>
            <a:r>
              <a:rPr lang="ru-RU"/>
              <a:t>А) используем генератор случайных чисел, чтобы вероятность добавления лисы была 1 лиса из 10  вызовов функции</a:t>
            </a:r>
          </a:p>
          <a:p>
            <a:pPr lvl="1"/>
            <a:r>
              <a:rPr lang="ru-RU"/>
              <a:t>Б) Если лису нужно добавить – ищем в массиве невидимую лису.</a:t>
            </a:r>
          </a:p>
          <a:p>
            <a:pPr lvl="1"/>
            <a:r>
              <a:rPr lang="ru-RU"/>
              <a:t>В) Если есть невидимая лиса – задаем ей случайные координаты и делаем её видимой</a:t>
            </a:r>
          </a:p>
          <a:p>
            <a:pPr marL="342900" indent="-342900">
              <a:buAutoNum type="arabicParenR"/>
            </a:pPr>
            <a:r>
              <a:rPr lang="ru-RU" sz="1800"/>
              <a:t>При каждом срабатывании таймера (событие </a:t>
            </a:r>
            <a:r>
              <a:rPr lang="en-US" sz="1800"/>
              <a:t>WM_TIMER) </a:t>
            </a:r>
            <a:r>
              <a:rPr lang="ru-RU"/>
              <a:t>вызываем эту функцию</a:t>
            </a:r>
            <a:endParaRPr lang="ru-RU" sz="1800"/>
          </a:p>
          <a:p>
            <a:endParaRPr lang="ru-RU" sz="17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900" i="1"/>
          </a:p>
        </p:txBody>
      </p:sp>
    </p:spTree>
    <p:extLst>
      <p:ext uri="{BB962C8B-B14F-4D97-AF65-F5344CB8AC3E}">
        <p14:creationId xmlns:p14="http://schemas.microsoft.com/office/powerpoint/2010/main" val="17430941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2*. Реализация (1). Функция добавление лисы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7B6D5B-FB17-4914-9BC7-4AA98C812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246" y="980728"/>
            <a:ext cx="5431507" cy="557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1024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2*. Реализация (2). Вызов функции добавление лисы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D87027-E7E9-446E-A218-D6E368E3C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021" y="1340768"/>
            <a:ext cx="569595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7640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3*. Массив оружия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751344"/>
            <a:ext cx="892899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/>
              <a:t>На самом первом этапе была нарисована картинка ножа (Объект «Оружие»). Но до сих пор это были просто картинки. Добавим в программу возможность использовать этот объект.</a:t>
            </a:r>
          </a:p>
          <a:p>
            <a:r>
              <a:rPr lang="ru-RU"/>
              <a:t>Чтобы игра была более захватывающая, сделаем, чтобы в игре можно было использовать нож несколько раз. Для этого для ножей сделаем массив.</a:t>
            </a:r>
          </a:p>
          <a:p>
            <a:endParaRPr lang="ru-RU"/>
          </a:p>
          <a:p>
            <a:endParaRPr lang="ru-RU"/>
          </a:p>
          <a:p>
            <a:endParaRPr lang="ru-RU" sz="1800"/>
          </a:p>
          <a:p>
            <a:r>
              <a:rPr lang="ru-RU" sz="1800"/>
              <a:t>Для этого нужно:</a:t>
            </a:r>
          </a:p>
          <a:p>
            <a:pPr marL="457200" indent="-457200">
              <a:buAutoNum type="arabicParenR"/>
            </a:pPr>
            <a:r>
              <a:rPr lang="ru-RU" sz="1800"/>
              <a:t>Координаты ножей поместить в массивы</a:t>
            </a:r>
            <a:r>
              <a:rPr lang="en-US" sz="1800"/>
              <a:t> </a:t>
            </a:r>
            <a:r>
              <a:rPr lang="ru-RU" sz="1800"/>
              <a:t>и д</a:t>
            </a:r>
            <a:r>
              <a:rPr lang="ru-RU"/>
              <a:t>обавить массив состояний ножей.</a:t>
            </a:r>
            <a:r>
              <a:rPr lang="en-US"/>
              <a:t> </a:t>
            </a:r>
            <a:endParaRPr lang="ru-RU"/>
          </a:p>
          <a:p>
            <a:pPr marL="457200" indent="-457200">
              <a:buAutoNum type="arabicParenR"/>
            </a:pPr>
            <a:r>
              <a:rPr lang="ru-RU"/>
              <a:t>Создать функцию </a:t>
            </a:r>
            <a:r>
              <a:rPr lang="ru-RU" err="1"/>
              <a:t>отрисовывающую</a:t>
            </a:r>
            <a:r>
              <a:rPr lang="ru-RU"/>
              <a:t> видимые ножи.</a:t>
            </a:r>
          </a:p>
          <a:p>
            <a:pPr marL="457200" indent="-457200">
              <a:buAutoNum type="arabicParenR"/>
            </a:pPr>
            <a:r>
              <a:rPr lang="ru-RU" sz="1800"/>
              <a:t>В </a:t>
            </a:r>
            <a:r>
              <a:rPr lang="en-US" sz="1800"/>
              <a:t>WM_PAINT </a:t>
            </a:r>
            <a:r>
              <a:rPr lang="ru-RU" sz="1800"/>
              <a:t>для отрисовки </a:t>
            </a:r>
            <a:r>
              <a:rPr lang="ru-RU"/>
              <a:t>вызывать эту новую функцию</a:t>
            </a:r>
            <a:endParaRPr lang="en-US"/>
          </a:p>
          <a:p>
            <a:endParaRPr lang="ru-RU" sz="17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900" i="1"/>
          </a:p>
        </p:txBody>
      </p:sp>
    </p:spTree>
    <p:extLst>
      <p:ext uri="{BB962C8B-B14F-4D97-AF65-F5344CB8AC3E}">
        <p14:creationId xmlns:p14="http://schemas.microsoft.com/office/powerpoint/2010/main" val="337186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9784" y="1925960"/>
            <a:ext cx="8229600" cy="1143000"/>
          </a:xfrm>
        </p:spPr>
        <p:txBody>
          <a:bodyPr>
            <a:normAutofit/>
          </a:bodyPr>
          <a:lstStyle/>
          <a:p>
            <a:r>
              <a:rPr lang="ru-RU" b="1"/>
              <a:t>Сквозной проект – этап 1 (СП1)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7F36D55-042F-4E0F-B730-32C761BB4897}"/>
              </a:ext>
            </a:extLst>
          </p:cNvPr>
          <p:cNvSpPr txBox="1">
            <a:spLocks/>
          </p:cNvSpPr>
          <p:nvPr/>
        </p:nvSpPr>
        <p:spPr>
          <a:xfrm>
            <a:off x="149784" y="3284984"/>
            <a:ext cx="8229600" cy="2160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/>
              <a:t>Выбор варианта игры.</a:t>
            </a:r>
          </a:p>
          <a:p>
            <a:r>
              <a:rPr lang="ru-RU" sz="3200" b="1"/>
              <a:t>Отрисовка всех объектов.</a:t>
            </a:r>
          </a:p>
          <a:p>
            <a:r>
              <a:rPr lang="ru-RU" sz="3200" b="1"/>
              <a:t>(Статическая картинка).</a:t>
            </a:r>
          </a:p>
          <a:p>
            <a:r>
              <a:rPr lang="ru-RU" sz="3200" b="1">
                <a:solidFill>
                  <a:srgbClr val="FF0000"/>
                </a:solidFill>
              </a:rPr>
              <a:t>Презентация итогов этапа 1 преподавателю.</a:t>
            </a:r>
          </a:p>
        </p:txBody>
      </p:sp>
    </p:spTree>
    <p:extLst>
      <p:ext uri="{BB962C8B-B14F-4D97-AF65-F5344CB8AC3E}">
        <p14:creationId xmlns:p14="http://schemas.microsoft.com/office/powerpoint/2010/main" val="36459588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3*. Реализация (1). Глобальные переменные-массивы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792ACB-155D-47BB-9C05-170EBA179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90" y="1556792"/>
            <a:ext cx="5687219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96879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3*. Реализация (</a:t>
            </a:r>
            <a:r>
              <a:rPr lang="en-US" sz="2800" b="1"/>
              <a:t>2</a:t>
            </a:r>
            <a:r>
              <a:rPr lang="ru-RU" sz="2800" b="1"/>
              <a:t>). Функция отрисовки всех ножей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0C0530-3415-4D05-85FC-9584DBE71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522" y="1499918"/>
            <a:ext cx="6134956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8175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3*. Реализация (3). Отрисовка всех ножей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2997E9-7211-4950-BDB7-D422F5D93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051" y="1628800"/>
            <a:ext cx="6751898" cy="466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135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</a:t>
            </a:r>
            <a:r>
              <a:rPr lang="en-US" sz="2800" b="1"/>
              <a:t>4</a:t>
            </a:r>
            <a:r>
              <a:rPr lang="ru-RU" sz="2800" b="1"/>
              <a:t>. Герой может брать оружие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751344"/>
            <a:ext cx="892899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/>
              <a:t>Поскольку у нас теперь есть переменные, в которых хранятся координаты ножей, то можно реализовать возможность «брать» это оружие.</a:t>
            </a:r>
          </a:p>
          <a:p>
            <a:r>
              <a:rPr lang="ru-RU"/>
              <a:t>Договоримся, что после того, как ёжик взял нож, нож перестает быть видимым, но ёж обладает ножом.</a:t>
            </a:r>
          </a:p>
          <a:p>
            <a:endParaRPr lang="ru-RU"/>
          </a:p>
          <a:p>
            <a:r>
              <a:rPr lang="ru-RU" sz="1800"/>
              <a:t>Для реализации задачи нужно:</a:t>
            </a:r>
          </a:p>
          <a:p>
            <a:pPr marL="457200" indent="-457200">
              <a:buAutoNum type="arabicParenR"/>
            </a:pPr>
            <a:r>
              <a:rPr lang="ru-RU" sz="1800"/>
              <a:t>Добавить переменную, в которой будет храниться статус «Есть ли у ёжика нож в настоящий момент»</a:t>
            </a:r>
            <a:endParaRPr lang="ru-RU"/>
          </a:p>
          <a:p>
            <a:pPr marL="457200" indent="-457200">
              <a:buFontTx/>
              <a:buAutoNum type="arabicParenR"/>
            </a:pPr>
            <a:r>
              <a:rPr lang="ru-RU"/>
              <a:t>Создать функцию, проверяющую может ли в данный момент ёжик взять нож. И если может (совпадают координаты и у ёжика нет ножа), то нож делается невидимым, а статус  </a:t>
            </a:r>
            <a:r>
              <a:rPr lang="ru-RU" sz="1800"/>
              <a:t>«Есть ли у ёжика нож в настоящий момент» изменяется на «Есть!»</a:t>
            </a:r>
            <a:endParaRPr lang="ru-RU"/>
          </a:p>
          <a:p>
            <a:pPr marL="457200" indent="-457200">
              <a:buAutoNum type="arabicParenR"/>
            </a:pPr>
            <a:r>
              <a:rPr lang="ru-RU"/>
              <a:t>Вызывать эту функцию всякий раз, когда меняются координаты ежика.</a:t>
            </a:r>
            <a:endParaRPr lang="en-US"/>
          </a:p>
          <a:p>
            <a:endParaRPr lang="ru-RU" sz="17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900" i="1"/>
          </a:p>
        </p:txBody>
      </p:sp>
    </p:spTree>
    <p:extLst>
      <p:ext uri="{BB962C8B-B14F-4D97-AF65-F5344CB8AC3E}">
        <p14:creationId xmlns:p14="http://schemas.microsoft.com/office/powerpoint/2010/main" val="15849313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4. Реализация (1). Глобальные переменные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F1D520-D251-4601-884A-29DAC0868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856" y="1196752"/>
            <a:ext cx="7164288" cy="487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88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4. Реализация (</a:t>
            </a:r>
            <a:r>
              <a:rPr lang="en-US" sz="2800" b="1"/>
              <a:t>2</a:t>
            </a:r>
            <a:r>
              <a:rPr lang="ru-RU" sz="2800" b="1"/>
              <a:t>). Функция – попытка взять нож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8866E6-498F-4059-9462-A79A79940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633" y="980728"/>
            <a:ext cx="5088733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5229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4. Реализация (3). Вызов функции «пытаемся взять нож»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E21C20-669A-49CA-B049-86E1853DD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746" y="1081264"/>
            <a:ext cx="3950507" cy="566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83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</a:t>
            </a:r>
            <a:r>
              <a:rPr lang="en-US" sz="2800" b="1"/>
              <a:t>5</a:t>
            </a:r>
            <a:r>
              <a:rPr lang="ru-RU" sz="2800" b="1"/>
              <a:t>. Если у героя есть оружие, то он уничтожает врага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751344"/>
            <a:ext cx="892899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/>
              <a:t>Если у ежа есть нож, то теперь при встрече с лисой, пострадает уже не ёжик, а лиса.</a:t>
            </a:r>
          </a:p>
          <a:p>
            <a:r>
              <a:rPr lang="ru-RU"/>
              <a:t>Реализуем это</a:t>
            </a:r>
          </a:p>
          <a:p>
            <a:endParaRPr lang="ru-RU"/>
          </a:p>
          <a:p>
            <a:r>
              <a:rPr lang="ru-RU" sz="1800"/>
              <a:t>Для реализации задачи нужно:</a:t>
            </a:r>
          </a:p>
          <a:p>
            <a:pPr marL="457200" indent="-457200">
              <a:buAutoNum type="arabicParenR"/>
            </a:pPr>
            <a:r>
              <a:rPr lang="ru-RU"/>
              <a:t>Переделать функцию,</a:t>
            </a:r>
            <a:r>
              <a:rPr lang="ru-RU" sz="1800"/>
              <a:t> проверяющую соприкосновение лисы и ежика. Добавить в нее код, отрабатывающий новый расклад сил у сторон.</a:t>
            </a:r>
          </a:p>
          <a:p>
            <a:pPr marL="457200" indent="-457200">
              <a:buAutoNum type="arabicParenR"/>
            </a:pPr>
            <a:r>
              <a:rPr lang="ru-RU"/>
              <a:t>Вызывать эту функцию как при перемещении лисы, так и при перемещении ежика.</a:t>
            </a:r>
            <a:endParaRPr lang="en-US"/>
          </a:p>
          <a:p>
            <a:endParaRPr lang="ru-RU" sz="17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900" i="1"/>
          </a:p>
        </p:txBody>
      </p:sp>
    </p:spTree>
    <p:extLst>
      <p:ext uri="{BB962C8B-B14F-4D97-AF65-F5344CB8AC3E}">
        <p14:creationId xmlns:p14="http://schemas.microsoft.com/office/powerpoint/2010/main" val="395978617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</a:t>
            </a:r>
            <a:r>
              <a:rPr lang="en-US" sz="2800" b="1"/>
              <a:t>5</a:t>
            </a:r>
            <a:r>
              <a:rPr lang="ru-RU" sz="2800" b="1"/>
              <a:t>. Реализация (1). Проверка контакта лисы и ежика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D60F19-A5C2-4DD8-92A9-BE9FBBCA6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402" y="908720"/>
            <a:ext cx="471719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6110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/>
              <a:t>Задача </a:t>
            </a:r>
            <a:r>
              <a:rPr lang="en-US" sz="2800" b="1"/>
              <a:t>5</a:t>
            </a:r>
            <a:r>
              <a:rPr lang="ru-RU" sz="2800" b="1"/>
              <a:t>. Реализация (2). Вызов функции проверки контакта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E64FAF-C104-414F-B0D8-089C8A95E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1" y="1124745"/>
            <a:ext cx="2988242" cy="244827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050B3D6-47D8-483E-951D-80D4BE49D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128" y="1030425"/>
            <a:ext cx="3228095" cy="508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7300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151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151</vt:i4>
      </vt:variant>
    </vt:vector>
  </HeadingPairs>
  <TitlesOfParts>
    <vt:vector size="152" baseType="lpstr">
      <vt:lpstr>Тема Office</vt:lpstr>
      <vt:lpstr>Курс «Основы программирования» Власенко Олег Федосович SimbirSoft</vt:lpstr>
      <vt:lpstr>Что такое «Сквозной проект» и зачем он вам?</vt:lpstr>
      <vt:lpstr>Какой вариант игры уже сделан для демонстрации?</vt:lpstr>
      <vt:lpstr>Какой вариант игры должен выбрать и реализовать студент?</vt:lpstr>
      <vt:lpstr>Какие требования к Сквозному проекту?</vt:lpstr>
      <vt:lpstr>Варианты игры</vt:lpstr>
      <vt:lpstr>Вопрос – а когда заниматься Сквозным проектом? И когда показывать этапы преподавателю?</vt:lpstr>
      <vt:lpstr>PowerPoint Presentation</vt:lpstr>
      <vt:lpstr>Сквозной проект – этап 1 (СП1)</vt:lpstr>
      <vt:lpstr>Задачи ЭТАПА 1</vt:lpstr>
      <vt:lpstr>Задача 1. Выбор темы игры</vt:lpstr>
      <vt:lpstr>Задача 2. Утверждение темы игры</vt:lpstr>
      <vt:lpstr>Задача 3. Рисуем все персонажи и предметы в виде картинки (в компьютере или на бумаге)</vt:lpstr>
      <vt:lpstr>Задача 4. Создать приложение, содержащее все объекты из игры</vt:lpstr>
      <vt:lpstr>Шаг 1. Создаем проект</vt:lpstr>
      <vt:lpstr>Шаг 2. Запускаем приложение</vt:lpstr>
      <vt:lpstr>Шаг 3. Ищем WndProc</vt:lpstr>
      <vt:lpstr>Шаг 4. Ищем “case WM_PAINT:”</vt:lpstr>
      <vt:lpstr>Основной шаг: Добавляем код, рисующий все объекты! (1)</vt:lpstr>
      <vt:lpstr>Основной шаг: Добавляем код, рисующий все объекты! (2)</vt:lpstr>
      <vt:lpstr>Получившееся приложение со всеми объектами игры</vt:lpstr>
      <vt:lpstr>Задача 5. Презентация преподавателю получившегося приложения на занятии</vt:lpstr>
      <vt:lpstr>ИТОГО по этапу 1</vt:lpstr>
      <vt:lpstr>PowerPoint Presentation</vt:lpstr>
      <vt:lpstr>Сквозной проект – этап 2 (СП2)</vt:lpstr>
      <vt:lpstr>Задачи ЭТАПА 2</vt:lpstr>
      <vt:lpstr>Задача 1. Для каждого объекта создать свою собственную функцию</vt:lpstr>
      <vt:lpstr>Задача 1. Суть решения (1)</vt:lpstr>
      <vt:lpstr>Задача 1. Суть решения (2)</vt:lpstr>
      <vt:lpstr>Задача 1. Суть решения (3)</vt:lpstr>
      <vt:lpstr>Задача 1. Суть решения (4)</vt:lpstr>
      <vt:lpstr>Задача 1. Суть решения (5)</vt:lpstr>
      <vt:lpstr>Задача 1. Суть решения (6)</vt:lpstr>
      <vt:lpstr>Задача 1. Суть решения (7)</vt:lpstr>
      <vt:lpstr>Задача 1. Реализация в игре «Жизнь ёжика» (1)</vt:lpstr>
      <vt:lpstr>Задача 1. Реализация в игре «Жизнь ёжика» (2)</vt:lpstr>
      <vt:lpstr>Задача 1. Реализация в игре «Жизнь ёжика» (3)</vt:lpstr>
      <vt:lpstr>Задача 1. Реализация в игре «Жизнь ёжика» (4)</vt:lpstr>
      <vt:lpstr>Задача 1. Реализация в игре «Жизнь ёжика» (5)</vt:lpstr>
      <vt:lpstr>Задача 1. Реализация в игре «Жизнь ёжика» (6)</vt:lpstr>
      <vt:lpstr>Задача 1. Работающее приложение</vt:lpstr>
      <vt:lpstr>Задача 2. Управление героем через клавиатуру</vt:lpstr>
      <vt:lpstr>Задача 2. Реализация (1). Глобальные переменные</vt:lpstr>
      <vt:lpstr>Задача 2. Реализация (2). Изменения в WndProc</vt:lpstr>
      <vt:lpstr>Задача 2. Реализация (3). Изменения в WndProc</vt:lpstr>
      <vt:lpstr>Задача 2. Код обработки нажатий клавиш</vt:lpstr>
      <vt:lpstr>Задача 2. Работающее приложение</vt:lpstr>
      <vt:lpstr>Задача 3. Игра автоматически заканчивается при победе</vt:lpstr>
      <vt:lpstr>Задача 3. Реализация (1). Глобальные переменные</vt:lpstr>
      <vt:lpstr>Задача 3. Реализация (2). Функция для проверки совпадения координат ёжика и гриба</vt:lpstr>
      <vt:lpstr>Задача 3. Реализация (3). Изменения в WndProc</vt:lpstr>
      <vt:lpstr>Задача 3. Работающее приложение</vt:lpstr>
      <vt:lpstr>Задача 4. Презентация преподавателю получившегося приложения на занятии</vt:lpstr>
      <vt:lpstr>ИТОГО по этапу 2</vt:lpstr>
      <vt:lpstr>PowerPoint Presentation</vt:lpstr>
      <vt:lpstr>Сквозной проект – этап 3 (СП3)</vt:lpstr>
      <vt:lpstr>Задача 1. Сделать автоматическое перемещение врага или предмета</vt:lpstr>
      <vt:lpstr>Задачи ЭТАПА 3</vt:lpstr>
      <vt:lpstr>Задача 1. Реализация (1). Глобальные переменные</vt:lpstr>
      <vt:lpstr>Задача 1. Реализация (2). WM_PAINT</vt:lpstr>
      <vt:lpstr>Задача 1. Реализация (3). Создание таймера</vt:lpstr>
      <vt:lpstr>Задача 1. Реализация (4). Срабатывание таймера и перемещение лисы</vt:lpstr>
      <vt:lpstr>Задача 2. Герою наносится ущерб. В случае проигрыша игра заканчивается.</vt:lpstr>
      <vt:lpstr>Задача 2. Реализация (1). Глобальные переменные</vt:lpstr>
      <vt:lpstr>Задача 2. Реализация (2). Пытаемся съесть ёжика</vt:lpstr>
      <vt:lpstr>Задача 2. Реализация (3). Если здоровья больше нет – завершаем игру</vt:lpstr>
      <vt:lpstr>Задача 3. Герой собирает не один предмет, а множество</vt:lpstr>
      <vt:lpstr>Задача 3. Реализация (1). Глобальные переменные</vt:lpstr>
      <vt:lpstr>Задача 3. Реализация (2). Отрисовка</vt:lpstr>
      <vt:lpstr>Задача 3. Реализация (3). Поедание грибов</vt:lpstr>
      <vt:lpstr>Задача 3. Реализация (4). Окончание игры</vt:lpstr>
      <vt:lpstr>Задача 4. Герой может подлечиться множеством предметов</vt:lpstr>
      <vt:lpstr>Задача 4. Реализация (1). Глобальные переменные</vt:lpstr>
      <vt:lpstr>Задача 4. Реализация (2). Отрисовка</vt:lpstr>
      <vt:lpstr>Задача 4. Реализация (3). Поедание яблок</vt:lpstr>
      <vt:lpstr>Задача 5. Презентация преподавателю получившегося приложения на занятии</vt:lpstr>
      <vt:lpstr>ИТОГО по этапу 3</vt:lpstr>
      <vt:lpstr>PowerPoint Presentation</vt:lpstr>
      <vt:lpstr>Сквозной проект – этап 4 (СП4)</vt:lpstr>
      <vt:lpstr>Задачи ЭТАПА 4</vt:lpstr>
      <vt:lpstr>Задача 1*. Массив врагов</vt:lpstr>
      <vt:lpstr>Задача 1*. Реализация (1). Глобальные переменные-массивы</vt:lpstr>
      <vt:lpstr>Задача 1*. Реализация (2). Функция отрисовки всех лис</vt:lpstr>
      <vt:lpstr>Задача 1*. Реализация (3). Отрисовка всех лис</vt:lpstr>
      <vt:lpstr>Задача 1*. Реализация (4). Переделка под массив работы с лисами</vt:lpstr>
      <vt:lpstr>Задача 2*. Враги добавляются периодически в случайных местах</vt:lpstr>
      <vt:lpstr>Задача 2*. Реализация (1). Функция добавление лисы</vt:lpstr>
      <vt:lpstr>Задача 2*. Реализация (2). Вызов функции добавление лисы</vt:lpstr>
      <vt:lpstr>Задача 3*. Массив оружия</vt:lpstr>
      <vt:lpstr>Задача 3*. Реализация (1). Глобальные переменные-массивы</vt:lpstr>
      <vt:lpstr>Задача 3*. Реализация (2). Функция отрисовки всех ножей</vt:lpstr>
      <vt:lpstr>Задача 3*. Реализация (3). Отрисовка всех ножей</vt:lpstr>
      <vt:lpstr>Задача 4. Герой может брать оружие</vt:lpstr>
      <vt:lpstr>Задача 4. Реализация (1). Глобальные переменные</vt:lpstr>
      <vt:lpstr>Задача 4. Реализация (2). Функция – попытка взять нож</vt:lpstr>
      <vt:lpstr>Задача 4. Реализация (3). Вызов функции «пытаемся взять нож»</vt:lpstr>
      <vt:lpstr>Задача 5. Если у героя есть оружие, то он уничтожает врага</vt:lpstr>
      <vt:lpstr>Задача 5. Реализация (1). Проверка контакта лисы и ежика</vt:lpstr>
      <vt:lpstr>Задача 5. Реализация (2). Вызов функции проверки контакта</vt:lpstr>
      <vt:lpstr>Задача 6. На экране отображается статус игры</vt:lpstr>
      <vt:lpstr>Задача 6. Реализация (1). функция вывода статуса</vt:lpstr>
      <vt:lpstr>Задача 6. Реализация (2). Вызов функции вывода статуса</vt:lpstr>
      <vt:lpstr>Задача 6. Реализация (3). Результат выполнения</vt:lpstr>
      <vt:lpstr>Задачи ЭТАПА 4</vt:lpstr>
      <vt:lpstr>Задача 7. Сохранить состояние игры</vt:lpstr>
      <vt:lpstr>Задача 7. Реализация (1). функция сохранения состояния</vt:lpstr>
      <vt:lpstr>Задача 7. Реализация (2). Вызов функции сохранения состояния</vt:lpstr>
      <vt:lpstr>Задача 7. Реализация (3). Результаты сохранения</vt:lpstr>
      <vt:lpstr>Задача 8. Загрузка состояние игры</vt:lpstr>
      <vt:lpstr>Задача 8. Реализация (1). функция загрузки состояния</vt:lpstr>
      <vt:lpstr>Задача 8. Реализация (2). Вызов функции загрузки состояния</vt:lpstr>
      <vt:lpstr>Задача 8. Реализация (3). Результаты загрузки</vt:lpstr>
      <vt:lpstr>Задача 9. Презентация преподавателю получившегося приложения на занятии</vt:lpstr>
      <vt:lpstr>ИТОГО по этапу 4</vt:lpstr>
      <vt:lpstr>PowerPoint Presentation</vt:lpstr>
      <vt:lpstr>Сквозной проект – этап 5 (СП5)</vt:lpstr>
      <vt:lpstr>Задачи ЭТАПА 5</vt:lpstr>
      <vt:lpstr>Задача 1*. Создание отдельного модуля</vt:lpstr>
      <vt:lpstr>Задача 1*. Реализация (1). Структура файлов</vt:lpstr>
      <vt:lpstr>Задача 1*. Реализация (2). Заголовочный файл</vt:lpstr>
      <vt:lpstr>Задача 1*. Реализация (3). Основной CPP файл</vt:lpstr>
      <vt:lpstr>Задача 1*. Реализация (4). CPP файл модуля</vt:lpstr>
      <vt:lpstr>Задача 1*. Реализация (5). CPP файл модуля (2)</vt:lpstr>
      <vt:lpstr>Задача 1*. Реализация (6). CPP файл модуля (3)</vt:lpstr>
      <vt:lpstr>Задача 1*. Реализация (7). CPP файл модуля (4)</vt:lpstr>
      <vt:lpstr>Задача 2. Финальный экран. Использование вложенных циклов.</vt:lpstr>
      <vt:lpstr>Задача 2. Реализация (1). Глобальные переменные</vt:lpstr>
      <vt:lpstr>Задача 2. Реализация (2). Функция с финальным экраном</vt:lpstr>
      <vt:lpstr>Задача 2. Реализация (3). Функция с финальным экраном (2)</vt:lpstr>
      <vt:lpstr>Задача 2. Реализация (4). WM_PAINT</vt:lpstr>
      <vt:lpstr>Задача 2. Реализация (5). Переключение этапа игры</vt:lpstr>
      <vt:lpstr>Задача 2. Реализация (6). Работа программы</vt:lpstr>
      <vt:lpstr>Задача 3. Экран поражения. Использование рекурсивных фигур</vt:lpstr>
      <vt:lpstr>Задача 3. Реализация (1). Глобальные переменные</vt:lpstr>
      <vt:lpstr>Задача 3. Реализация (2). Прототипы функций поражения и победы</vt:lpstr>
      <vt:lpstr>Задача 3. Реализация (3). Функция поражения и заготовка функции победы</vt:lpstr>
      <vt:lpstr>Задача 3. Реализация (4). Работа таймера – при игре и после финала</vt:lpstr>
      <vt:lpstr>Задача 3. Реализация (5). Два варианта финала – мы выиграли или проиграли</vt:lpstr>
      <vt:lpstr>Задача 3. Реализация (6). Отрисовка экрана поражения и победы</vt:lpstr>
      <vt:lpstr>Задача 3. Реализация (7). Работа программы при поражении</vt:lpstr>
      <vt:lpstr>Задача 4. Экран победы. Использование структур.</vt:lpstr>
      <vt:lpstr>Задача 4. Реализация (1). Глобальные переменные</vt:lpstr>
      <vt:lpstr>Задача 4. Реализация (2). Код (1)</vt:lpstr>
      <vt:lpstr>Задача 4. Реализация (3). Код (2)</vt:lpstr>
      <vt:lpstr>Задача 4. Реализация (4). Код (3)</vt:lpstr>
      <vt:lpstr>Задача 4. Реализация (4). Программа в работе</vt:lpstr>
      <vt:lpstr>Задача 5. Презентация преподавателю получившегося приложения на занятии</vt:lpstr>
      <vt:lpstr>ИТОГО по этапу 5</vt:lpstr>
      <vt:lpstr>PowerPoint Presentation</vt:lpstr>
      <vt:lpstr>ИТОГО по сквозному проекту</vt:lpstr>
      <vt:lpstr>Источники информации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Основы программирования</dc:title>
  <dc:creator>Oleg</dc:creator>
  <cp:revision>1</cp:revision>
  <dcterms:created xsi:type="dcterms:W3CDTF">2015-09-02T18:56:24Z</dcterms:created>
  <dcterms:modified xsi:type="dcterms:W3CDTF">2022-11-16T19:00:20Z</dcterms:modified>
</cp:coreProperties>
</file>